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7DFE"/>
    <a:srgbClr val="EA76F5"/>
    <a:srgbClr val="EAEAEA"/>
    <a:srgbClr val="EDEBE9"/>
    <a:srgbClr val="007DFD"/>
    <a:srgbClr val="342FF1"/>
    <a:srgbClr val="F8000E"/>
    <a:srgbClr val="047BFF"/>
    <a:srgbClr val="1F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0D2BC-25F9-7403-58D4-700746D5626E}" v="16" dt="2024-11-25T06:43:48.869"/>
    <p1510:client id="{49EEDD25-FB44-C091-EF33-4903D0375D3A}" v="349" dt="2024-11-25T05:36:10.575"/>
    <p1510:client id="{64766BA5-9820-0C7C-E424-78CB65FCCDFD}" v="102" dt="2024-11-25T03:59:55.446"/>
    <p1510:client id="{968DBA54-73E6-FEDD-720E-A1AFA538561F}" v="307" dt="2024-11-25T06:40:11.231"/>
    <p1510:client id="{A0A6A75D-EB3F-A49B-2713-2E5754AE96F2}" v="87" dt="2024-11-25T14:43:09.312"/>
    <p1510:client id="{D3F7A31A-3384-A515-D436-415AD9263C67}" v="996" dt="2024-11-25T14:31:30.715"/>
    <p1510:client id="{D98A802D-F545-672B-D461-B51CA2A80C1A}" v="106" dt="2024-11-25T06:00:30.211"/>
    <p1510:client id="{E1A4D980-FB03-8A01-664B-2ABA81494DB4}" v="42" dt="2024-11-25T13:49:36.352"/>
    <p1510:client id="{E42D66CE-E1D3-7257-8514-F109ABA4AFBF}" v="750" dt="2024-11-25T03:50:05.686"/>
    <p1510:client id="{F007CBEB-C94E-3314-61D8-A1F635AEB854}" v="74" dt="2024-11-25T04:29:13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EA4B-89D3-5274-F399-E03099C1B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1563"/>
            <a:ext cx="9718842" cy="1778001"/>
          </a:xfrm>
        </p:spPr>
        <p:txBody>
          <a:bodyPr>
            <a:normAutofit/>
          </a:bodyPr>
          <a:lstStyle/>
          <a:p>
            <a:r>
              <a:rPr lang="en-US" dirty="0">
                <a:latin typeface="STKaiti"/>
                <a:ea typeface="+mj-lt"/>
                <a:cs typeface="+mj-lt"/>
              </a:rPr>
              <a:t>Data-Driven Analysis of Shooting Incident Fatalities</a:t>
            </a:r>
            <a:endParaRPr lang="en-US" b="1">
              <a:latin typeface="STKaiti"/>
              <a:ea typeface="STKait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598A1-4B66-BB99-A295-307D70D5B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0486" y="4113669"/>
            <a:ext cx="3320143" cy="4039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rgbClr val="003859"/>
                </a:solidFill>
                <a:latin typeface="STKaiti"/>
                <a:ea typeface="STKaiti"/>
              </a:rPr>
              <a:t>Introduction Research Project</a:t>
            </a:r>
            <a:endParaRPr lang="en-US" sz="2000" b="1" dirty="0">
              <a:solidFill>
                <a:srgbClr val="000000"/>
              </a:solidFill>
              <a:latin typeface="STKaiti"/>
              <a:ea typeface="STKait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228E2-6871-8C45-7813-3ECE2A905F17}"/>
              </a:ext>
            </a:extLst>
          </p:cNvPr>
          <p:cNvSpPr txBox="1"/>
          <p:nvPr/>
        </p:nvSpPr>
        <p:spPr>
          <a:xfrm>
            <a:off x="7250522" y="5308577"/>
            <a:ext cx="50968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B893D"/>
                </a:solidFill>
                <a:latin typeface="STKaiti"/>
                <a:ea typeface="STKaiti"/>
              </a:rPr>
              <a:t>Alwin T</a:t>
            </a:r>
          </a:p>
          <a:p>
            <a:pPr algn="ctr"/>
            <a:r>
              <a:rPr lang="en-US" b="1" dirty="0">
                <a:solidFill>
                  <a:srgbClr val="FB893D"/>
                </a:solidFill>
                <a:latin typeface="STKaiti"/>
                <a:ea typeface="STKaiti"/>
              </a:rPr>
              <a:t>Data Science Intern @ Spinnaker Analytic</a:t>
            </a:r>
            <a:r>
              <a:rPr lang="en-US" dirty="0">
                <a:solidFill>
                  <a:srgbClr val="FB893D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20233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8EE9DF7C-98E5-5A1E-6CDC-B4003375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006" y="1458685"/>
            <a:ext cx="5099274" cy="39406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5DC64-DBE9-B3C1-4226-F6A3FE92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STKaiti"/>
                <a:ea typeface="STKaiti"/>
              </a:rPr>
              <a:t>Exploratory Data Analysis</a:t>
            </a:r>
            <a:endParaRPr lang="en-US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CBC65-E873-778D-DBDA-633410C2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3997"/>
            <a:ext cx="6749143" cy="5156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F77B4"/>
                </a:solidFill>
                <a:latin typeface="STKaiti"/>
                <a:ea typeface="+mn-lt"/>
                <a:cs typeface="+mn-lt"/>
              </a:rPr>
              <a:t> PRECINCT Distribution:</a:t>
            </a:r>
            <a:endParaRPr lang="en-US" b="1">
              <a:solidFill>
                <a:srgbClr val="1F77B4"/>
              </a:solidFill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300" dirty="0">
                <a:latin typeface="STKaiti"/>
                <a:ea typeface="+mn-lt"/>
                <a:cs typeface="+mn-lt"/>
              </a:rPr>
              <a:t>The data shows that certain precincts (e.g., around 40–50 and 70–80) have significantly more incidents compared to others.</a:t>
            </a:r>
            <a:endParaRPr lang="en-US" sz="2300">
              <a:latin typeface="STKaiti"/>
              <a:ea typeface="STKaiti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300" dirty="0">
                <a:latin typeface="STKaiti"/>
                <a:ea typeface="+mn-lt"/>
                <a:cs typeface="+mn-lt"/>
              </a:rPr>
              <a:t>Some precincts have very low or no activity, indicating areas with minimal incidents or gaps in data collection.</a:t>
            </a:r>
            <a:endParaRPr lang="en-US" sz="2300">
              <a:latin typeface="STKaiti"/>
              <a:ea typeface="STKaiti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300" dirty="0">
                <a:latin typeface="STKaiti"/>
                <a:ea typeface="+mn-lt"/>
                <a:cs typeface="+mn-lt"/>
              </a:rPr>
              <a:t>This highlights potential hotspots for incidents and areas requiring focused attention or further investigation.</a:t>
            </a:r>
            <a:endParaRPr lang="en-US" sz="2300" dirty="0">
              <a:latin typeface="STKaiti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dirty="0">
              <a:latin typeface="STKaiti"/>
              <a:ea typeface="STKaiti"/>
            </a:endParaRPr>
          </a:p>
        </p:txBody>
      </p:sp>
    </p:spTree>
    <p:extLst>
      <p:ext uri="{BB962C8B-B14F-4D97-AF65-F5344CB8AC3E}">
        <p14:creationId xmlns:p14="http://schemas.microsoft.com/office/powerpoint/2010/main" val="270520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8EE9DF7C-98E5-5A1E-6CDC-B4003375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05" b="4005"/>
          <a:stretch>
            <a:fillRect/>
          </a:stretch>
        </p:blipFill>
        <p:spPr>
          <a:xfrm>
            <a:off x="6795748" y="1317172"/>
            <a:ext cx="5099274" cy="4049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5DC64-DBE9-B3C1-4226-F6A3FE92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98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TKaiti"/>
                <a:ea typeface="STKaiti"/>
              </a:rPr>
              <a:t>Cont...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CBC65-E873-778D-DBDA-633410C2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3997"/>
            <a:ext cx="6749143" cy="5156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F77B4"/>
                </a:solidFill>
                <a:latin typeface="STKaiti"/>
                <a:ea typeface="+mn-lt"/>
                <a:cs typeface="+mn-lt"/>
              </a:rPr>
              <a:t> </a:t>
            </a:r>
            <a:r>
              <a:rPr lang="en-US" sz="2400" b="1" dirty="0">
                <a:solidFill>
                  <a:srgbClr val="1F77B4"/>
                </a:solidFill>
                <a:ea typeface="+mn-lt"/>
                <a:cs typeface="+mn-lt"/>
              </a:rPr>
              <a:t>X_COORD_CD Distribution</a:t>
            </a:r>
            <a:r>
              <a:rPr lang="en-US" sz="2400" dirty="0">
                <a:solidFill>
                  <a:srgbClr val="1F77B4"/>
                </a:solidFill>
                <a:ea typeface="+mn-lt"/>
                <a:cs typeface="+mn-lt"/>
              </a:rPr>
              <a:t>:</a:t>
            </a:r>
            <a:endParaRPr lang="en-US" b="1" dirty="0">
              <a:solidFill>
                <a:srgbClr val="1F77B4"/>
              </a:solidFill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300" dirty="0">
                <a:latin typeface="STKaiti"/>
                <a:ea typeface="+mn-lt"/>
                <a:cs typeface="+mn-lt"/>
              </a:rPr>
              <a:t>The histogram indicates that most incidents are concentrated in a narrow range of </a:t>
            </a:r>
            <a:r>
              <a:rPr lang="en-US" sz="2300" dirty="0">
                <a:latin typeface="STKaiti"/>
                <a:ea typeface="STKaiti"/>
              </a:rPr>
              <a:t>X_COORD_CD</a:t>
            </a:r>
            <a:r>
              <a:rPr lang="en-US" sz="2300" dirty="0">
                <a:latin typeface="STKaiti"/>
                <a:ea typeface="+mn-lt"/>
                <a:cs typeface="+mn-lt"/>
              </a:rPr>
              <a:t> values.</a:t>
            </a:r>
            <a:endParaRPr lang="en-US" sz="2300" dirty="0">
              <a:latin typeface="STKaiti"/>
              <a:ea typeface="STKaiti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300" dirty="0">
                <a:latin typeface="STKaiti"/>
                <a:ea typeface="+mn-lt"/>
                <a:cs typeface="+mn-lt"/>
              </a:rPr>
              <a:t>This suggests a geographic clustering of incidents along a specific longitude range.</a:t>
            </a:r>
            <a:endParaRPr lang="en-US" sz="2300" dirty="0">
              <a:latin typeface="STKaiti"/>
              <a:ea typeface="STKaiti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300" dirty="0">
                <a:latin typeface="STKaiti"/>
                <a:ea typeface="+mn-lt"/>
                <a:cs typeface="+mn-lt"/>
              </a:rPr>
              <a:t>Outliers on either side indicate isolated incidents outside the main clusters.</a:t>
            </a:r>
            <a:endParaRPr lang="en-US" sz="2300" dirty="0">
              <a:latin typeface="STKaiti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dirty="0">
              <a:latin typeface="STKaiti"/>
              <a:ea typeface="STKaiti"/>
            </a:endParaRPr>
          </a:p>
        </p:txBody>
      </p:sp>
    </p:spTree>
    <p:extLst>
      <p:ext uri="{BB962C8B-B14F-4D97-AF65-F5344CB8AC3E}">
        <p14:creationId xmlns:p14="http://schemas.microsoft.com/office/powerpoint/2010/main" val="331917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8EE9DF7C-98E5-5A1E-6CDC-B4003375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51" r="7451"/>
          <a:stretch>
            <a:fillRect/>
          </a:stretch>
        </p:blipFill>
        <p:spPr>
          <a:xfrm>
            <a:off x="6795748" y="1317172"/>
            <a:ext cx="5099274" cy="40494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5DC64-DBE9-B3C1-4226-F6A3FE92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989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TKaiti"/>
                <a:ea typeface="STKaiti"/>
              </a:rPr>
              <a:t>Cont...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CBC65-E873-778D-DBDA-633410C2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13997"/>
            <a:ext cx="6749143" cy="5156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F77B4"/>
                </a:solidFill>
                <a:latin typeface="STKaiti"/>
                <a:ea typeface="+mn-lt"/>
                <a:cs typeface="+mn-lt"/>
              </a:rPr>
              <a:t>Y_COORD_CD Distribution</a:t>
            </a:r>
            <a:endParaRPr lang="en-US" b="1" dirty="0">
              <a:latin typeface="STKaiti"/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300" dirty="0">
                <a:latin typeface="STKaiti"/>
                <a:ea typeface="+mn-lt"/>
                <a:cs typeface="+mn-lt"/>
              </a:rPr>
              <a:t>Similar to </a:t>
            </a:r>
            <a:r>
              <a:rPr lang="en-US" sz="2300" dirty="0">
                <a:latin typeface="STKaiti"/>
                <a:ea typeface="STKaiti"/>
              </a:rPr>
              <a:t>X_COORD_CD</a:t>
            </a:r>
            <a:r>
              <a:rPr lang="en-US" sz="2300" dirty="0">
                <a:latin typeface="STKaiti"/>
                <a:ea typeface="+mn-lt"/>
                <a:cs typeface="+mn-lt"/>
              </a:rPr>
              <a:t>, the Y_COORD_CD values show two distinct peaks, suggesting two main clusters of incidents along the latitude axis.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300" dirty="0">
              <a:latin typeface="STKaiti"/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300" dirty="0">
                <a:latin typeface="STKaiti"/>
                <a:ea typeface="+mn-lt"/>
                <a:cs typeface="+mn-lt"/>
              </a:rPr>
              <a:t>This could indicate specific zones or neighborhoods experiencing higher concentrations of incidents.</a:t>
            </a: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en-US" sz="2300" dirty="0">
              <a:latin typeface="Aptos" panose="020B0004020202020204"/>
              <a:ea typeface="STKaiti"/>
            </a:endParaRPr>
          </a:p>
        </p:txBody>
      </p:sp>
    </p:spTree>
    <p:extLst>
      <p:ext uri="{BB962C8B-B14F-4D97-AF65-F5344CB8AC3E}">
        <p14:creationId xmlns:p14="http://schemas.microsoft.com/office/powerpoint/2010/main" val="133388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BD619-15AA-B9A1-B3A7-0C6FD61E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7"/>
            <a:ext cx="10515600" cy="99899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STKaiti"/>
                <a:ea typeface="STKaiti"/>
              </a:rPr>
              <a:t>Data Cleaning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B5C16-DDEA-59CB-2E22-DDFAFDE7C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86" y="998312"/>
            <a:ext cx="7848600" cy="567939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Dropping Unnecessary Columns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  <a:endParaRPr lang="en-US">
              <a:solidFill>
                <a:srgbClr val="047BFF"/>
              </a:solidFill>
            </a:endParaRPr>
          </a:p>
          <a:p>
            <a:pPr marL="0" indent="0" algn="just">
              <a:buNone/>
            </a:pPr>
            <a:r>
              <a:rPr lang="en-US" sz="2300" dirty="0">
                <a:latin typeface="STKaiti"/>
                <a:ea typeface="+mn-lt"/>
                <a:cs typeface="+mn-lt"/>
              </a:rPr>
              <a:t>Removed columns such as </a:t>
            </a:r>
            <a:r>
              <a:rPr lang="en-US" sz="2300" dirty="0">
                <a:latin typeface="STKaiti"/>
                <a:ea typeface="STKaiti"/>
              </a:rPr>
              <a:t>OCCUR_DATE</a:t>
            </a:r>
            <a:r>
              <a:rPr lang="en-US" sz="2300" dirty="0">
                <a:latin typeface="STKaiti"/>
                <a:ea typeface="+mn-lt"/>
                <a:cs typeface="+mn-lt"/>
              </a:rPr>
              <a:t>, </a:t>
            </a:r>
            <a:r>
              <a:rPr lang="en-US" sz="2300" dirty="0">
                <a:latin typeface="STKaiti"/>
                <a:ea typeface="STKaiti"/>
              </a:rPr>
              <a:t>OCCUR_TIME</a:t>
            </a:r>
            <a:r>
              <a:rPr lang="en-US" sz="2300" dirty="0">
                <a:latin typeface="STKaiti"/>
                <a:ea typeface="+mn-lt"/>
                <a:cs typeface="+mn-lt"/>
              </a:rPr>
              <a:t>, </a:t>
            </a:r>
            <a:r>
              <a:rPr lang="en-US" sz="2300" dirty="0">
                <a:latin typeface="STKaiti"/>
                <a:ea typeface="STKaiti"/>
              </a:rPr>
              <a:t>BORO</a:t>
            </a:r>
            <a:r>
              <a:rPr lang="en-US" sz="2300" dirty="0">
                <a:latin typeface="STKaiti"/>
                <a:ea typeface="+mn-lt"/>
                <a:cs typeface="+mn-lt"/>
              </a:rPr>
              <a:t>, and others to focus on relevant data for analysis and reduce noise.</a:t>
            </a:r>
            <a:endParaRPr lang="en-US" sz="2300" dirty="0">
              <a:latin typeface="STKaiti"/>
              <a:ea typeface="STKaiti"/>
              <a:cs typeface="+mn-lt"/>
            </a:endParaRPr>
          </a:p>
          <a:p>
            <a:pPr marL="0" indent="0" algn="just">
              <a:buNone/>
            </a:pPr>
            <a:endParaRPr lang="en-US" sz="2400" dirty="0">
              <a:latin typeface="STKaiti"/>
              <a:ea typeface="STKaiti"/>
            </a:endParaRPr>
          </a:p>
          <a:p>
            <a:pPr algn="just"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Eliminating Unique Identifiers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</a:p>
          <a:p>
            <a:pPr marL="0" indent="0" algn="just">
              <a:buNone/>
            </a:pPr>
            <a:r>
              <a:rPr lang="en-US" sz="2300" dirty="0">
                <a:latin typeface="STKaiti"/>
                <a:ea typeface="+mn-lt"/>
                <a:cs typeface="+mn-lt"/>
              </a:rPr>
              <a:t>Dropped </a:t>
            </a:r>
            <a:r>
              <a:rPr lang="en-US" sz="2300" dirty="0">
                <a:latin typeface="STKaiti"/>
                <a:ea typeface="STKaiti"/>
                <a:cs typeface="+mn-lt"/>
              </a:rPr>
              <a:t>INCIDENT_KEY</a:t>
            </a:r>
            <a:r>
              <a:rPr lang="en-US" sz="2300" dirty="0">
                <a:latin typeface="STKaiti"/>
                <a:ea typeface="+mn-lt"/>
                <a:cs typeface="+mn-lt"/>
              </a:rPr>
              <a:t> as it does not contribute to meaningful insights.</a:t>
            </a:r>
            <a:endParaRPr lang="en-US" sz="2300" dirty="0">
              <a:latin typeface="STKaiti"/>
              <a:ea typeface="STKaiti"/>
              <a:cs typeface="+mn-lt"/>
            </a:endParaRPr>
          </a:p>
          <a:p>
            <a:pPr marL="0" indent="0" algn="just">
              <a:buNone/>
            </a:pPr>
            <a:endParaRPr lang="en-US" sz="2300" b="1" dirty="0">
              <a:latin typeface="STKaiti"/>
              <a:ea typeface="+mn-lt"/>
              <a:cs typeface="+mn-lt"/>
            </a:endParaRPr>
          </a:p>
          <a:p>
            <a:pPr algn="just">
              <a:buFont typeface="Courier New" panose="020B0604020202020204" pitchFamily="34" charset="0"/>
              <a:buChar char="o"/>
            </a:pPr>
            <a:r>
              <a:rPr lang="en-US" sz="23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Converting Boolean Values</a:t>
            </a:r>
            <a:r>
              <a:rPr lang="en-US" sz="23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  <a:endParaRPr lang="en-US" sz="2300" dirty="0">
              <a:solidFill>
                <a:srgbClr val="047BFF"/>
              </a:solidFill>
              <a:latin typeface="STKaiti"/>
              <a:ea typeface="STKaiti"/>
              <a:cs typeface="+mn-lt"/>
            </a:endParaRPr>
          </a:p>
          <a:p>
            <a:pPr marL="0" indent="0" algn="just">
              <a:buNone/>
            </a:pPr>
            <a:r>
              <a:rPr lang="en-US" sz="2300" dirty="0">
                <a:latin typeface="STKaiti"/>
                <a:ea typeface="+mn-lt"/>
                <a:cs typeface="+mn-lt"/>
              </a:rPr>
              <a:t>Transformed the </a:t>
            </a:r>
            <a:r>
              <a:rPr lang="en-US" sz="2300" dirty="0">
                <a:latin typeface="STKaiti"/>
                <a:ea typeface="STKaiti"/>
              </a:rPr>
              <a:t>STATISTICAL_MURDER_FLAG</a:t>
            </a:r>
            <a:r>
              <a:rPr lang="en-US" sz="2300" dirty="0">
                <a:latin typeface="STKaiti"/>
                <a:ea typeface="+mn-lt"/>
                <a:cs typeface="+mn-lt"/>
              </a:rPr>
              <a:t> column from Boolean (</a:t>
            </a:r>
            <a:r>
              <a:rPr lang="en-US" sz="2300" dirty="0">
                <a:latin typeface="STKaiti"/>
                <a:ea typeface="STKaiti"/>
              </a:rPr>
              <a:t>True/False</a:t>
            </a:r>
            <a:r>
              <a:rPr lang="en-US" sz="2300" dirty="0">
                <a:latin typeface="STKaiti"/>
                <a:ea typeface="+mn-lt"/>
                <a:cs typeface="+mn-lt"/>
              </a:rPr>
              <a:t>) to numerical (</a:t>
            </a:r>
            <a:r>
              <a:rPr lang="en-US" sz="2300" dirty="0">
                <a:latin typeface="STKaiti"/>
                <a:ea typeface="STKaiti"/>
              </a:rPr>
              <a:t>1/0</a:t>
            </a:r>
            <a:r>
              <a:rPr lang="en-US" sz="2300" dirty="0">
                <a:latin typeface="STKaiti"/>
                <a:ea typeface="+mn-lt"/>
                <a:cs typeface="+mn-lt"/>
              </a:rPr>
              <a:t>) for consistency in analysis.</a:t>
            </a:r>
            <a:endParaRPr lang="en-US" sz="2300" dirty="0">
              <a:latin typeface="STKaiti"/>
              <a:ea typeface="STKaiti"/>
              <a:cs typeface="+mn-lt"/>
            </a:endParaRPr>
          </a:p>
          <a:p>
            <a:pPr marL="0" indent="0" algn="just">
              <a:buNone/>
            </a:pPr>
            <a:endParaRPr lang="en-US" sz="2300" dirty="0">
              <a:latin typeface="STKaiti"/>
              <a:ea typeface="STKaiti"/>
            </a:endParaRPr>
          </a:p>
          <a:p>
            <a:pPr algn="just">
              <a:buFont typeface="Courier New" panose="020B0604020202020204" pitchFamily="34" charset="0"/>
              <a:buChar char="o"/>
            </a:pPr>
            <a:r>
              <a:rPr lang="en-US" sz="23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Reorganizing Column Order</a:t>
            </a:r>
            <a:r>
              <a:rPr lang="en-US" sz="23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</a:p>
          <a:p>
            <a:pPr marL="0" indent="0" algn="just">
              <a:buNone/>
            </a:pPr>
            <a:r>
              <a:rPr lang="en-US" sz="2300" dirty="0">
                <a:latin typeface="STKaiti"/>
                <a:ea typeface="+mn-lt"/>
                <a:cs typeface="+mn-lt"/>
              </a:rPr>
              <a:t>Adjusted column positions to bring important features into focus.</a:t>
            </a:r>
            <a:endParaRPr lang="en-US">
              <a:latin typeface="STKaiti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/>
          </a:p>
          <a:p>
            <a:pPr>
              <a:buFont typeface="Courier New" panose="020B0604020202020204" pitchFamily="34" charset="0"/>
              <a:buChar char="o"/>
            </a:pPr>
            <a:endParaRPr lang="en-US" sz="2300" dirty="0">
              <a:latin typeface="STKaiti"/>
              <a:ea typeface="STKaiti"/>
            </a:endParaRPr>
          </a:p>
        </p:txBody>
      </p:sp>
      <p:pic>
        <p:nvPicPr>
          <p:cNvPr id="4" name="Picture 3" descr="A person standing in front of a computer screen&#10;&#10;Description automatically generated">
            <a:extLst>
              <a:ext uri="{FF2B5EF4-FFF2-40B4-BE49-F238E27FC236}">
                <a16:creationId xmlns:a16="http://schemas.microsoft.com/office/drawing/2014/main" id="{5207626C-1F7A-E581-F5FD-4A5645E8E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686" y="1676399"/>
            <a:ext cx="3657600" cy="361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3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9706A-A3C9-1D80-6C83-C6BFDDFC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TKaiti"/>
                <a:ea typeface="STKaiti"/>
              </a:rPr>
              <a:t>Cont...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EFD77-DC2E-9A1A-2E38-12F57F78F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083"/>
            <a:ext cx="7380515" cy="47758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 algn="just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STKaiti"/>
              </a:rPr>
              <a:t>Handling Missing Values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STKaiti"/>
              </a:rPr>
              <a:t>:</a:t>
            </a:r>
            <a:endParaRPr lang="en-US">
              <a:solidFill>
                <a:srgbClr val="047BFF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TKaiti"/>
                <a:ea typeface="+mn-lt"/>
                <a:cs typeface="+mn-lt"/>
              </a:rPr>
              <a:t>Identified missing values in key columns: </a:t>
            </a:r>
            <a:r>
              <a:rPr lang="en-US" sz="2400" dirty="0">
                <a:solidFill>
                  <a:srgbClr val="000000"/>
                </a:solidFill>
                <a:latin typeface="STKaiti"/>
                <a:ea typeface="STKaiti"/>
              </a:rPr>
              <a:t>Latitude</a:t>
            </a:r>
            <a:r>
              <a:rPr lang="en-US" sz="2400" dirty="0">
                <a:solidFill>
                  <a:srgbClr val="000000"/>
                </a:solidFill>
                <a:latin typeface="STKaiti"/>
                <a:ea typeface="+mn-lt"/>
                <a:cs typeface="+mn-lt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STKaiti"/>
                <a:ea typeface="STKaiti"/>
              </a:rPr>
              <a:t>Longitude</a:t>
            </a:r>
            <a:r>
              <a:rPr lang="en-US" sz="2400" dirty="0">
                <a:solidFill>
                  <a:srgbClr val="000000"/>
                </a:solidFill>
                <a:latin typeface="STKaiti"/>
                <a:ea typeface="+mn-lt"/>
                <a:cs typeface="+mn-lt"/>
              </a:rPr>
              <a:t>, and </a:t>
            </a:r>
            <a:r>
              <a:rPr lang="en-US" sz="2400" dirty="0">
                <a:solidFill>
                  <a:srgbClr val="000000"/>
                </a:solidFill>
                <a:latin typeface="STKaiti"/>
                <a:ea typeface="STKaiti"/>
              </a:rPr>
              <a:t>JURISDICTION_CODE</a:t>
            </a:r>
            <a:r>
              <a:rPr lang="en-US" sz="2400" dirty="0">
                <a:solidFill>
                  <a:srgbClr val="000000"/>
                </a:solidFill>
                <a:latin typeface="STKaiti"/>
                <a:ea typeface="+mn-lt"/>
                <a:cs typeface="+mn-lt"/>
              </a:rPr>
              <a:t>.</a:t>
            </a:r>
            <a:endParaRPr lang="en-US" sz="2400" dirty="0">
              <a:solidFill>
                <a:srgbClr val="000000"/>
              </a:solidFill>
              <a:latin typeface="STKaiti"/>
              <a:ea typeface="STKaiti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TKaiti"/>
                <a:ea typeface="+mn-lt"/>
                <a:cs typeface="+mn-lt"/>
              </a:rPr>
              <a:t>Imputed missing values using the median to maintain robustness and avoid skewing the data.</a:t>
            </a:r>
            <a:endParaRPr lang="en-US" dirty="0">
              <a:latin typeface="STKaiti"/>
              <a:ea typeface="STKaiti"/>
            </a:endParaRPr>
          </a:p>
          <a:p>
            <a:pPr algn="just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Prepared Data for Further Analysis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  <a:endParaRPr lang="en-US" dirty="0">
              <a:solidFill>
                <a:srgbClr val="047BFF"/>
              </a:solidFill>
              <a:latin typeface="STKaiti"/>
              <a:ea typeface="STKaiti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TKaiti"/>
                <a:ea typeface="+mn-lt"/>
                <a:cs typeface="+mn-lt"/>
              </a:rPr>
              <a:t>Ensured all columns are clean, consistent, and ready for modeling or visualization.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solidFill>
                <a:srgbClr val="000000"/>
              </a:solidFill>
              <a:latin typeface="Aptos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dirty="0">
              <a:solidFill>
                <a:srgbClr val="000000"/>
              </a:solidFill>
              <a:latin typeface="STKaiti"/>
              <a:ea typeface="STKaiti"/>
            </a:endParaRPr>
          </a:p>
        </p:txBody>
      </p:sp>
      <p:pic>
        <p:nvPicPr>
          <p:cNvPr id="4" name="Picture 3" descr="A person pointing at a computer screen&#10;&#10;Description automatically generated">
            <a:extLst>
              <a:ext uri="{FF2B5EF4-FFF2-40B4-BE49-F238E27FC236}">
                <a16:creationId xmlns:a16="http://schemas.microsoft.com/office/drawing/2014/main" id="{C5C1DA62-F018-ED4C-8BE3-BABFB2BE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14" y="2362199"/>
            <a:ext cx="3135086" cy="31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0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F930-1C89-3ACB-0912-460AF8DE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7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STKaiti"/>
                <a:ea typeface="STKaiti"/>
              </a:rPr>
              <a:t>Outlier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03C6D-1F02-EE86-BD48-229F2F4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9" y="2228397"/>
            <a:ext cx="6389915" cy="3099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JURISDICTION_CODE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distribution is highly skewed with most values clustered around 0.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There are a few outliers above 0.</a:t>
            </a:r>
            <a:endParaRPr lang="en-US" dirty="0">
              <a:latin typeface="STKaiti"/>
            </a:endParaRPr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68C2462-F846-ABE7-30A9-36B27A29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193" y="1717902"/>
            <a:ext cx="4032156" cy="41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8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F930-1C89-3ACB-0912-460AF8DE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7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TKaiti"/>
                <a:ea typeface="STKaiti"/>
              </a:rPr>
              <a:t>Cont....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03C6D-1F02-EE86-BD48-229F2F4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29" y="2228397"/>
            <a:ext cx="6389915" cy="3099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X_COORD_CD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values range from approximately 0.92e6 to 1.06e6.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median is around 1.02e6.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Numerous outliers exist on both the lower and upper ends.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STKaiti"/>
              <a:ea typeface="STKaiti"/>
            </a:endParaRPr>
          </a:p>
        </p:txBody>
      </p:sp>
      <p:pic>
        <p:nvPicPr>
          <p:cNvPr id="4" name="Picture 3" descr="A diagram of a diagram with numbers&#10;&#10;Description automatically generated">
            <a:extLst>
              <a:ext uri="{FF2B5EF4-FFF2-40B4-BE49-F238E27FC236}">
                <a16:creationId xmlns:a16="http://schemas.microsoft.com/office/drawing/2014/main" id="{868C2462-F846-ABE7-30A9-36B27A29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193" y="1949559"/>
            <a:ext cx="4032156" cy="364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62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F930-1C89-3ACB-0912-460AF8DE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7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TKaiti"/>
                <a:ea typeface="STKaiti"/>
              </a:rPr>
              <a:t>Cont....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03C6D-1F02-EE86-BD48-229F2F4E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829" y="2228397"/>
            <a:ext cx="6389915" cy="30994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Longitude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>
                <a:latin typeface="STKaiti"/>
                <a:ea typeface="+mn-lt"/>
                <a:cs typeface="+mn-lt"/>
              </a:rPr>
              <a:t>The values range from approximately -74.2 to -73.7.</a:t>
            </a:r>
            <a:endParaRPr lang="en-US">
              <a:latin typeface="STKaiti"/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median is around -73.9.</a:t>
            </a:r>
            <a:endParaRPr lang="en-US" dirty="0">
              <a:latin typeface="STKaiti"/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Numerous outliers exist on both the lower and upper ends.</a:t>
            </a:r>
            <a:endParaRPr lang="en-US" dirty="0">
              <a:latin typeface="STKaiti"/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latin typeface="Aptos"/>
              <a:ea typeface="STKait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STKaiti"/>
              <a:ea typeface="STKait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C2462-F846-ABE7-30A9-36B27A29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193" y="2011156"/>
            <a:ext cx="4032156" cy="35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C0B5-6A4F-BB18-C818-D6F53413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451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STKaiti"/>
                <a:ea typeface="STKaiti"/>
              </a:rPr>
              <a:t>Outlier Treatment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2B53B-7299-A279-A045-19C4F60D9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831" y="1573736"/>
            <a:ext cx="8008830" cy="50315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Isolation Forest Algorithm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  <a:endParaRPr lang="en-US">
              <a:solidFill>
                <a:srgbClr val="047BFF"/>
              </a:solidFill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Utilized the Isolation Forest technique for outlier detection.</a:t>
            </a:r>
            <a:endParaRPr lang="en-US" sz="2400" dirty="0">
              <a:latin typeface="STKaiti"/>
              <a:ea typeface="STKaiti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Suitable for identifying anomalies in high-dimensional datasets.</a:t>
            </a:r>
            <a:endParaRPr lang="en-US" dirty="0">
              <a:latin typeface="STKaiti"/>
              <a:ea typeface="STKaiti"/>
            </a:endParaRPr>
          </a:p>
          <a:p>
            <a:pPr marL="342900" indent="-342900" algn="just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Contamination Parameter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  <a:endParaRPr lang="en-US" sz="2400" dirty="0">
              <a:solidFill>
                <a:srgbClr val="047BFF"/>
              </a:solidFill>
              <a:latin typeface="STKaiti"/>
              <a:ea typeface="STKaiti"/>
            </a:endParaRPr>
          </a:p>
          <a:p>
            <a:pPr marL="0" indent="0" algn="just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Set contamination parameter to 0.05, indicating that 5% of the data is expected to be outliers.</a:t>
            </a:r>
            <a:endParaRPr lang="en-US" dirty="0">
              <a:latin typeface="STKaiti"/>
              <a:ea typeface="STKaiti"/>
            </a:endParaRPr>
          </a:p>
          <a:p>
            <a:pPr marL="342900" indent="-342900" algn="just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Outlier Detection Process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  <a:endParaRPr lang="en-US" sz="2400">
              <a:solidFill>
                <a:srgbClr val="000000"/>
              </a:solidFill>
              <a:latin typeface="STKaiti"/>
              <a:ea typeface="STKaiti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</a:t>
            </a:r>
            <a:r>
              <a:rPr lang="en-US" sz="2400" err="1">
                <a:latin typeface="STKaiti"/>
                <a:ea typeface="STKaiti"/>
              </a:rPr>
              <a:t>fit_predict</a:t>
            </a:r>
            <a:r>
              <a:rPr lang="en-US" sz="2400" dirty="0">
                <a:latin typeface="STKaiti"/>
                <a:ea typeface="+mn-lt"/>
                <a:cs typeface="+mn-lt"/>
              </a:rPr>
              <a:t> method was applied to the scaled dataset </a:t>
            </a:r>
            <a:r>
              <a:rPr lang="en-US" sz="2400" err="1">
                <a:latin typeface="STKaiti"/>
                <a:ea typeface="STKaiti"/>
              </a:rPr>
              <a:t>X_scaled</a:t>
            </a:r>
            <a:r>
              <a:rPr lang="en-US" sz="2400" dirty="0">
                <a:latin typeface="STKaiti"/>
                <a:ea typeface="+mn-lt"/>
                <a:cs typeface="+mn-lt"/>
              </a:rPr>
              <a:t> to identify outliers.</a:t>
            </a:r>
            <a:endParaRPr lang="en-US" sz="2400">
              <a:latin typeface="STKaiti"/>
              <a:ea typeface="STKaiti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Outliers are marked with -1, and inliers with 1.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dirty="0">
              <a:latin typeface="Aptos"/>
              <a:ea typeface="STKaiti"/>
            </a:endParaRPr>
          </a:p>
          <a:p>
            <a:pPr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2400" dirty="0">
              <a:latin typeface="STKaiti"/>
              <a:ea typeface="STKaiti"/>
            </a:endParaRPr>
          </a:p>
          <a:p>
            <a:pPr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2400" dirty="0">
              <a:latin typeface="STKaiti"/>
              <a:ea typeface="STKaiti"/>
            </a:endParaRPr>
          </a:p>
          <a:p>
            <a:pPr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2400" dirty="0">
              <a:latin typeface="STKaiti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dirty="0">
              <a:latin typeface="STKaiti"/>
              <a:ea typeface="STKaiti"/>
            </a:endParaRPr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857CD295-DBAA-9DC4-061E-D72147AC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294" y="2200318"/>
            <a:ext cx="2421356" cy="25132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44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B06A-FC9D-12E3-3253-B889887E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-4989"/>
            <a:ext cx="10515600" cy="1325563"/>
          </a:xfrm>
        </p:spPr>
        <p:txBody>
          <a:bodyPr/>
          <a:lstStyle/>
          <a:p>
            <a:r>
              <a:rPr lang="en-US" b="1" dirty="0">
                <a:latin typeface="STKaiti"/>
                <a:ea typeface="STKaiti"/>
              </a:rPr>
              <a:t>Cont...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FA4EC-5B44-CD29-28E0-8223D0E4D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79" y="1124259"/>
            <a:ext cx="7761515" cy="53092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Mask Creation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  <a:endParaRPr lang="en-US">
              <a:solidFill>
                <a:srgbClr val="047BFF"/>
              </a:solidFill>
            </a:endParaRPr>
          </a:p>
          <a:p>
            <a:pPr marL="0" indent="0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Created a mask to filter out the outliers (mask = outliers != -1).</a:t>
            </a:r>
          </a:p>
          <a:p>
            <a:pPr marL="0" indent="0">
              <a:buNone/>
            </a:pPr>
            <a:endParaRPr lang="en-US" sz="2400" dirty="0">
              <a:latin typeface="STKait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Cleaned Dataset</a:t>
            </a:r>
            <a:r>
              <a:rPr lang="en-US" sz="2400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Applied the mask to obtain the cleaned dataset </a:t>
            </a:r>
            <a:r>
              <a:rPr lang="en-US" sz="2400" err="1">
                <a:latin typeface="STKaiti"/>
                <a:ea typeface="+mn-lt"/>
                <a:cs typeface="+mn-lt"/>
              </a:rPr>
              <a:t>X_clean</a:t>
            </a:r>
            <a:r>
              <a:rPr lang="en-US" sz="2400" dirty="0">
                <a:latin typeface="STKaiti"/>
                <a:ea typeface="+mn-lt"/>
                <a:cs typeface="+mn-lt"/>
              </a:rPr>
              <a:t> and corresponding target variable </a:t>
            </a:r>
            <a:r>
              <a:rPr lang="en-US" sz="2400" err="1">
                <a:latin typeface="STKaiti"/>
                <a:ea typeface="+mn-lt"/>
                <a:cs typeface="+mn-lt"/>
              </a:rPr>
              <a:t>y_clean</a:t>
            </a:r>
            <a:r>
              <a:rPr lang="en-US" sz="2400" dirty="0">
                <a:latin typeface="STKaiti"/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This process helps in improving the robustness of the model by removing anomalous data points.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dirty="0">
              <a:latin typeface="STKait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47BFF"/>
                </a:solidFill>
                <a:latin typeface="STKaiti"/>
                <a:ea typeface="+mn-lt"/>
                <a:cs typeface="+mn-lt"/>
              </a:rPr>
              <a:t>Benefits of Outlier Removal: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Enhances model performance and accuracy.</a:t>
            </a:r>
            <a:endParaRPr lang="en-US" sz="2400">
              <a:latin typeface="STKait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Reduces noise and potential biases in the data.</a:t>
            </a:r>
            <a:endParaRPr lang="en-US"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Facilitates more reliable and interpretable results.</a:t>
            </a:r>
            <a:endParaRPr lang="en-US" dirty="0">
              <a:latin typeface="STKaiti"/>
              <a:ea typeface="STKaiti"/>
            </a:endParaRPr>
          </a:p>
          <a:p>
            <a:endParaRPr lang="en-US" sz="2400" dirty="0">
              <a:latin typeface="STKaiti"/>
              <a:ea typeface="+mn-lt"/>
              <a:cs typeface="+mn-lt"/>
            </a:endParaRPr>
          </a:p>
        </p:txBody>
      </p:sp>
      <p:pic>
        <p:nvPicPr>
          <p:cNvPr id="4" name="Picture 3" descr="A person looking at a chart&#10;&#10;Description automatically generated">
            <a:extLst>
              <a:ext uri="{FF2B5EF4-FFF2-40B4-BE49-F238E27FC236}">
                <a16:creationId xmlns:a16="http://schemas.microsoft.com/office/drawing/2014/main" id="{EC17F58A-45A5-6516-E05E-351305649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543" y="2122714"/>
            <a:ext cx="3766458" cy="376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9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pointing at a piece of paper&#10;&#10;Description automatically generated">
            <a:extLst>
              <a:ext uri="{FF2B5EF4-FFF2-40B4-BE49-F238E27FC236}">
                <a16:creationId xmlns:a16="http://schemas.microsoft.com/office/drawing/2014/main" id="{2D24EABE-F585-DB38-3B09-6FD313BC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97000"/>
            <a:ext cx="6096000" cy="406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E2C34-06BB-378B-32DE-8DC5A777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TKaiti"/>
                <a:ea typeface="STKaiti"/>
              </a:rPr>
              <a:t>Agenda</a:t>
            </a:r>
            <a:endParaRPr lang="en-US">
              <a:latin typeface="STKait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1471C-A427-56AD-D3DA-2CC67E29A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197"/>
            <a:ext cx="10515600" cy="478676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latin typeface="STKaiti"/>
                <a:ea typeface="STKaiti"/>
              </a:rPr>
              <a:t>Introduction</a:t>
            </a:r>
            <a:endParaRPr lang="en-US" dirty="0">
              <a:latin typeface="STKaiti"/>
              <a:ea typeface="STKaiti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dirty="0">
                <a:latin typeface="STKaiti"/>
                <a:ea typeface="STKaiti"/>
              </a:rPr>
              <a:t>Project </a:t>
            </a:r>
            <a:r>
              <a:rPr lang="en-US" dirty="0">
                <a:latin typeface="STKaiti"/>
                <a:ea typeface="+mn-lt"/>
                <a:cs typeface="+mn-lt"/>
              </a:rPr>
              <a:t>Significance</a:t>
            </a: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latin typeface="STKaiti"/>
                <a:ea typeface="+mn-lt"/>
                <a:cs typeface="+mn-lt"/>
              </a:rPr>
              <a:t>Data Collection</a:t>
            </a: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latin typeface="STKaiti"/>
                <a:ea typeface="+mn-lt"/>
                <a:cs typeface="+mn-lt"/>
              </a:rPr>
              <a:t>Data Analysis</a:t>
            </a: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latin typeface="STKaiti"/>
                <a:ea typeface="+mn-lt"/>
                <a:cs typeface="+mn-lt"/>
              </a:rPr>
              <a:t>Exploratory Data Analysis</a:t>
            </a: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latin typeface="STKaiti"/>
                <a:ea typeface="+mn-lt"/>
                <a:cs typeface="+mn-lt"/>
              </a:rPr>
              <a:t>Data Cleaning</a:t>
            </a:r>
            <a:endParaRPr lang="en-US" dirty="0">
              <a:latin typeface="STKaiti"/>
              <a:ea typeface="+mn-lt"/>
              <a:cs typeface="+mn-lt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dirty="0">
                <a:latin typeface="STKaiti"/>
                <a:ea typeface="+mn-lt"/>
                <a:cs typeface="+mn-lt"/>
              </a:rPr>
              <a:t>Outlier Detection</a:t>
            </a: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>
                <a:latin typeface="STKaiti"/>
                <a:ea typeface="+mn-lt"/>
                <a:cs typeface="+mn-lt"/>
              </a:rPr>
              <a:t>Outlier Treatment</a:t>
            </a:r>
            <a:endParaRPr lang="en-US" dirty="0">
              <a:latin typeface="STKaiti"/>
              <a:ea typeface="+mn-lt"/>
              <a:cs typeface="+mn-lt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95FF-EF00-E6FE-0F70-E049D0599B9A}"/>
              </a:ext>
            </a:extLst>
          </p:cNvPr>
          <p:cNvSpPr txBox="1"/>
          <p:nvPr/>
        </p:nvSpPr>
        <p:spPr>
          <a:xfrm>
            <a:off x="6939314" y="1397106"/>
            <a:ext cx="5229427" cy="33634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latin typeface="STKaiti"/>
                <a:ea typeface="STKaiti"/>
              </a:rPr>
              <a:t>Outlier Removal Before &amp; After</a:t>
            </a: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latin typeface="STKaiti"/>
                <a:ea typeface="STKaiti"/>
              </a:rPr>
              <a:t>Split Train and Test Data</a:t>
            </a: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latin typeface="STKaiti"/>
                <a:ea typeface="STKaiti"/>
              </a:rPr>
              <a:t>Data Standardization</a:t>
            </a:r>
            <a:endParaRPr lang="en-US" sz="2400">
              <a:latin typeface="STKaiti"/>
              <a:ea typeface="STKaiti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latin typeface="STKaiti"/>
                <a:ea typeface="STKaiti"/>
              </a:rPr>
              <a:t>Model Training &amp; Model Evaluation</a:t>
            </a: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latin typeface="STKaiti"/>
                <a:ea typeface="STKaiti"/>
              </a:rPr>
              <a:t>Choosing Best Model </a:t>
            </a: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400" dirty="0">
                <a:latin typeface="STKaiti"/>
                <a:ea typeface="STKaiti"/>
              </a:rPr>
              <a:t>Deployment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9126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34FB-D7F3-5ED2-12EE-5B8D1249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TKaiti"/>
                <a:ea typeface="STKaiti"/>
              </a:rPr>
              <a:t>Outlier Removal Before &amp; After </a:t>
            </a:r>
            <a:endParaRPr lang="en-US" b="1" dirty="0"/>
          </a:p>
        </p:txBody>
      </p:sp>
      <p:pic>
        <p:nvPicPr>
          <p:cNvPr id="5" name="Content Placeholder 4" descr="A map of the united states with red dots&#10;&#10;Description automatically generated">
            <a:extLst>
              <a:ext uri="{FF2B5EF4-FFF2-40B4-BE49-F238E27FC236}">
                <a16:creationId xmlns:a16="http://schemas.microsoft.com/office/drawing/2014/main" id="{5A09CFED-CDA2-FAFF-0A3B-A3F689371E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262" y="1943894"/>
            <a:ext cx="5017477" cy="4114800"/>
          </a:xfrm>
        </p:spPr>
      </p:pic>
      <p:pic>
        <p:nvPicPr>
          <p:cNvPr id="6" name="Content Placeholder 5" descr="A map of the country&#10;&#10;Description automatically generated">
            <a:extLst>
              <a:ext uri="{FF2B5EF4-FFF2-40B4-BE49-F238E27FC236}">
                <a16:creationId xmlns:a16="http://schemas.microsoft.com/office/drawing/2014/main" id="{60B7D286-D531-913D-DB67-E930726F0D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6489" y="1943894"/>
            <a:ext cx="4653023" cy="41148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045B5-49B0-D2FA-B3F7-D5FD2CA4DE33}"/>
              </a:ext>
            </a:extLst>
          </p:cNvPr>
          <p:cNvSpPr txBox="1"/>
          <p:nvPr/>
        </p:nvSpPr>
        <p:spPr>
          <a:xfrm>
            <a:off x="2387392" y="6188120"/>
            <a:ext cx="2196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8000E"/>
                </a:solidFill>
                <a:latin typeface="STKaiti"/>
                <a:ea typeface="STKaiti"/>
              </a:rPr>
              <a:t>Before</a:t>
            </a:r>
            <a:endParaRPr lang="en-US">
              <a:solidFill>
                <a:srgbClr val="F8000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380E3-EBB6-37B3-88C4-D1D3A8A7AE08}"/>
              </a:ext>
            </a:extLst>
          </p:cNvPr>
          <p:cNvSpPr txBox="1"/>
          <p:nvPr/>
        </p:nvSpPr>
        <p:spPr>
          <a:xfrm>
            <a:off x="8384521" y="6340914"/>
            <a:ext cx="18717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342FF1"/>
                </a:solidFill>
                <a:latin typeface="STKaiti"/>
                <a:ea typeface="STKaiti"/>
              </a:rPr>
              <a:t>After</a:t>
            </a:r>
            <a:endParaRPr lang="en-US" b="1">
              <a:solidFill>
                <a:srgbClr val="342F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80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4AD2-A153-B0F8-5782-9EC1D4134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1" y="-4989"/>
            <a:ext cx="10515600" cy="1325563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b="1">
                <a:latin typeface="STKaiti"/>
                <a:ea typeface="STKaiti"/>
              </a:rPr>
              <a:t>Split Train and Test Data</a:t>
            </a:r>
            <a:endParaRPr lang="en-US" b="1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27234-9CA3-CFA1-B7E3-0BF79B127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053" y="983987"/>
            <a:ext cx="7516111" cy="559230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D"/>
                </a:solidFill>
                <a:latin typeface="STKaiti"/>
                <a:ea typeface="+mn-lt"/>
                <a:cs typeface="+mn-lt"/>
              </a:rPr>
              <a:t>Purpose of Train/Test Split</a:t>
            </a:r>
            <a:r>
              <a:rPr lang="en-US" sz="2400" dirty="0">
                <a:solidFill>
                  <a:srgbClr val="007DFD"/>
                </a:solidFill>
                <a:latin typeface="STKaiti"/>
                <a:ea typeface="+mn-lt"/>
                <a:cs typeface="+mn-lt"/>
              </a:rPr>
              <a:t>:</a:t>
            </a:r>
            <a:endParaRPr lang="en-US">
              <a:solidFill>
                <a:srgbClr val="007DFD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To evaluate the performance of the model by training it on one portion of the data and testing it on another.</a:t>
            </a:r>
            <a:endParaRPr lang="en-US" sz="2400" dirty="0">
              <a:latin typeface="STKaiti"/>
              <a:ea typeface="STKait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Helps in assessing the model's ability to generalize to unseen data.</a:t>
            </a:r>
            <a:endParaRPr lang="en-US" dirty="0">
              <a:latin typeface="STKaiti"/>
              <a:ea typeface="STKaiti"/>
            </a:endParaRPr>
          </a:p>
          <a:p>
            <a:pPr>
              <a:lnSpc>
                <a:spcPct val="110000"/>
              </a:lnSpc>
              <a:buFont typeface="Courier New" panose="020B0604020202020204" pitchFamily="34" charset="0"/>
              <a:buChar char="o"/>
            </a:pPr>
            <a:endParaRPr lang="en-US" sz="2400" dirty="0">
              <a:solidFill>
                <a:srgbClr val="007DFD"/>
              </a:solidFill>
              <a:latin typeface="STKaiti"/>
              <a:ea typeface="STKaiti"/>
            </a:endParaRPr>
          </a:p>
          <a:p>
            <a:pPr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D"/>
                </a:solidFill>
                <a:latin typeface="STKaiti"/>
                <a:ea typeface="+mn-lt"/>
                <a:cs typeface="+mn-lt"/>
              </a:rPr>
              <a:t>Splitting the Data</a:t>
            </a:r>
            <a:r>
              <a:rPr lang="en-US" sz="2400" dirty="0">
                <a:solidFill>
                  <a:srgbClr val="007DFD"/>
                </a:solidFill>
                <a:latin typeface="STKaiti"/>
                <a:ea typeface="+mn-lt"/>
                <a:cs typeface="+mn-lt"/>
              </a:rPr>
              <a:t>:</a:t>
            </a:r>
            <a:endParaRPr lang="en-US" sz="2400" dirty="0">
              <a:solidFill>
                <a:srgbClr val="007DFD"/>
              </a:solidFill>
              <a:latin typeface="STKaiti"/>
              <a:ea typeface="STKait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Used the </a:t>
            </a:r>
            <a:r>
              <a:rPr lang="en-US" sz="2400" err="1">
                <a:latin typeface="STKaiti"/>
                <a:ea typeface="STKaiti"/>
              </a:rPr>
              <a:t>train_test_split</a:t>
            </a:r>
            <a:r>
              <a:rPr lang="en-US" sz="2400" dirty="0">
                <a:latin typeface="STKaiti"/>
                <a:ea typeface="+mn-lt"/>
                <a:cs typeface="+mn-lt"/>
              </a:rPr>
              <a:t> function from </a:t>
            </a:r>
            <a:r>
              <a:rPr lang="en-US" sz="2400" err="1">
                <a:latin typeface="STKaiti"/>
                <a:ea typeface="STKaiti"/>
              </a:rPr>
              <a:t>sklearn.model_selection</a:t>
            </a:r>
            <a:r>
              <a:rPr lang="en-US" sz="2400" dirty="0">
                <a:latin typeface="STKaiti"/>
                <a:ea typeface="+mn-lt"/>
                <a:cs typeface="+mn-lt"/>
              </a:rPr>
              <a:t> to divide the data.</a:t>
            </a:r>
            <a:endParaRPr lang="en-US" sz="2400" dirty="0">
              <a:latin typeface="STKaiti"/>
              <a:ea typeface="STKait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dataset is split into training and testing sets.</a:t>
            </a:r>
            <a:endParaRPr lang="en-US">
              <a:latin typeface="STKaiti"/>
              <a:ea typeface="STKaiti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400" dirty="0">
              <a:solidFill>
                <a:srgbClr val="007DFD"/>
              </a:solidFill>
              <a:latin typeface="Aptos"/>
              <a:ea typeface="STKaiti"/>
            </a:endParaRPr>
          </a:p>
          <a:p>
            <a:pPr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D"/>
                </a:solidFill>
                <a:ea typeface="+mn-lt"/>
                <a:cs typeface="+mn-lt"/>
              </a:rPr>
              <a:t>Training Set</a:t>
            </a:r>
            <a:r>
              <a:rPr lang="en-US" sz="2400" dirty="0">
                <a:solidFill>
                  <a:srgbClr val="007DFD"/>
                </a:solidFill>
                <a:ea typeface="+mn-lt"/>
                <a:cs typeface="+mn-lt"/>
              </a:rPr>
              <a:t>:</a:t>
            </a:r>
            <a:endParaRPr lang="en-US" sz="2400" dirty="0">
              <a:solidFill>
                <a:srgbClr val="007DFD"/>
              </a:solidFill>
              <a:latin typeface="STKaiti"/>
              <a:ea typeface="STKait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ea typeface="+mn-lt"/>
                <a:cs typeface="+mn-lt"/>
              </a:rPr>
              <a:t>80% of the data is used for training.</a:t>
            </a:r>
            <a:endParaRPr lang="en-US" sz="2400" dirty="0">
              <a:latin typeface="Aptos"/>
              <a:ea typeface="STKait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ea typeface="+mn-lt"/>
                <a:cs typeface="+mn-lt"/>
              </a:rPr>
              <a:t>Size of the training set: 21,849 samples (</a:t>
            </a:r>
            <a:r>
              <a:rPr lang="en-US" sz="2400" dirty="0" err="1">
                <a:ea typeface="+mn-lt"/>
                <a:cs typeface="+mn-lt"/>
              </a:rPr>
              <a:t>approx</a:t>
            </a:r>
            <a:r>
              <a:rPr lang="en-US" sz="2400" dirty="0">
                <a:ea typeface="+mn-lt"/>
                <a:cs typeface="+mn-lt"/>
              </a:rPr>
              <a:t>).</a:t>
            </a:r>
            <a:endParaRPr lang="en-US" dirty="0"/>
          </a:p>
          <a:p>
            <a:pPr>
              <a:buFont typeface="Courier New" panose="020B0604020202020204" pitchFamily="34" charset="0"/>
              <a:buChar char="o"/>
            </a:pPr>
            <a:endParaRPr lang="en-US" sz="2400" dirty="0">
              <a:latin typeface="Aptos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dirty="0">
              <a:latin typeface="Aptos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dirty="0">
              <a:latin typeface="STKaiti"/>
              <a:ea typeface="STKaiti"/>
            </a:endParaRPr>
          </a:p>
        </p:txBody>
      </p:sp>
      <p:pic>
        <p:nvPicPr>
          <p:cNvPr id="4" name="Picture 3" descr="A person and person standing in front of a large screen with graphs&#10;&#10;Description automatically generated">
            <a:extLst>
              <a:ext uri="{FF2B5EF4-FFF2-40B4-BE49-F238E27FC236}">
                <a16:creationId xmlns:a16="http://schemas.microsoft.com/office/drawing/2014/main" id="{37265B0F-1A44-5C89-63C4-74F0B7E7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863" y="13716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13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E8CF-6031-F2A8-02E1-D75FBBA6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8"/>
            <a:ext cx="10515600" cy="92451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STKaiti"/>
                <a:ea typeface="STKaiti"/>
              </a:rPr>
              <a:t>Data Standardization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AFFDC-3BF5-C518-C4AD-EA001F6BE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955" y="932361"/>
            <a:ext cx="7039811" cy="576839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Shapes of Transformed Data:</a:t>
            </a:r>
            <a:endParaRPr lang="en-US" b="1">
              <a:solidFill>
                <a:srgbClr val="007DFE"/>
              </a:solidFill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err="1">
                <a:latin typeface="STKaiti"/>
                <a:ea typeface="STKaiti"/>
              </a:rPr>
              <a:t>X_train_scaled</a:t>
            </a:r>
            <a:r>
              <a:rPr lang="en-US" sz="2400" dirty="0">
                <a:latin typeface="STKaiti"/>
                <a:ea typeface="+mn-lt"/>
                <a:cs typeface="+mn-lt"/>
              </a:rPr>
              <a:t>: Shape </a:t>
            </a:r>
            <a:r>
              <a:rPr lang="en-US" sz="2400" dirty="0">
                <a:latin typeface="STKaiti"/>
                <a:ea typeface="STKaiti"/>
              </a:rPr>
              <a:t>(21849, 6)</a:t>
            </a:r>
            <a:r>
              <a:rPr lang="en-US" sz="2400" dirty="0">
                <a:latin typeface="STKaiti"/>
                <a:ea typeface="+mn-lt"/>
                <a:cs typeface="+mn-lt"/>
              </a:rPr>
              <a:t> indicates that the training data has 21,849 samples, each with 6 features, after scaling.</a:t>
            </a:r>
            <a:endParaRPr lang="en-US" sz="2400" dirty="0">
              <a:latin typeface="STKaiti"/>
              <a:ea typeface="STKaiti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err="1">
                <a:latin typeface="STKaiti"/>
                <a:ea typeface="STKaiti"/>
              </a:rPr>
              <a:t>X_test_scaled</a:t>
            </a:r>
            <a:r>
              <a:rPr lang="en-US" sz="2400" dirty="0">
                <a:latin typeface="STKaiti"/>
                <a:ea typeface="+mn-lt"/>
                <a:cs typeface="+mn-lt"/>
              </a:rPr>
              <a:t>: Shape </a:t>
            </a:r>
            <a:r>
              <a:rPr lang="en-US" sz="2400" dirty="0">
                <a:latin typeface="STKaiti"/>
                <a:ea typeface="STKaiti"/>
              </a:rPr>
              <a:t>(5463, 6)</a:t>
            </a:r>
            <a:r>
              <a:rPr lang="en-US" sz="2400" dirty="0">
                <a:latin typeface="STKaiti"/>
                <a:ea typeface="+mn-lt"/>
                <a:cs typeface="+mn-lt"/>
              </a:rPr>
              <a:t> similarly confirms that the test set has 5,463 samples with 6 features</a:t>
            </a:r>
            <a:endParaRPr lang="en-US" dirty="0">
              <a:latin typeface="STKaiti"/>
              <a:ea typeface="STKaiti"/>
            </a:endParaRPr>
          </a:p>
          <a:p>
            <a:pPr algn="just">
              <a:buFont typeface="Courier New" panose="020B0604020202020204" pitchFamily="34" charset="0"/>
              <a:buChar char="o"/>
            </a:pPr>
            <a:endParaRPr lang="en-US" sz="2400" b="1" dirty="0">
              <a:latin typeface="STKaiti"/>
              <a:ea typeface="STKaiti"/>
            </a:endParaRPr>
          </a:p>
          <a:p>
            <a:pPr algn="just"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Shapes of Target Variables:</a:t>
            </a:r>
            <a:endParaRPr lang="en-US" b="1">
              <a:solidFill>
                <a:srgbClr val="007DFE"/>
              </a:solidFill>
              <a:latin typeface="STKaiti"/>
              <a:ea typeface="STKaiti"/>
              <a:cs typeface="+mn-lt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err="1">
                <a:latin typeface="STKaiti"/>
                <a:ea typeface="+mn-lt"/>
                <a:cs typeface="+mn-lt"/>
              </a:rPr>
              <a:t>y_train</a:t>
            </a:r>
            <a:r>
              <a:rPr lang="en-US" sz="2400" dirty="0">
                <a:latin typeface="STKaiti"/>
                <a:ea typeface="+mn-lt"/>
                <a:cs typeface="+mn-lt"/>
              </a:rPr>
              <a:t> and </a:t>
            </a:r>
            <a:r>
              <a:rPr lang="en-US" sz="2400" err="1">
                <a:latin typeface="STKaiti"/>
                <a:ea typeface="+mn-lt"/>
                <a:cs typeface="+mn-lt"/>
              </a:rPr>
              <a:t>y_test</a:t>
            </a:r>
            <a:r>
              <a:rPr lang="en-US" sz="2400" dirty="0">
                <a:latin typeface="STKaiti"/>
                <a:ea typeface="+mn-lt"/>
                <a:cs typeface="+mn-lt"/>
              </a:rPr>
              <a:t> are unmodified (labels are not scaled), with shapes (21849,) and (5463,), respectively. This indicates they are 1D arrays of labels corresponding to the training and test data.</a:t>
            </a:r>
            <a:endParaRPr lang="en-US" dirty="0">
              <a:latin typeface="STKaiti"/>
              <a:ea typeface="STKaiti"/>
            </a:endParaRPr>
          </a:p>
          <a:p>
            <a:pPr algn="just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Sample Transformed Data (</a:t>
            </a:r>
            <a:r>
              <a:rPr lang="en-US" sz="2400" b="1" err="1">
                <a:solidFill>
                  <a:srgbClr val="007DFE"/>
                </a:solidFill>
                <a:latin typeface="STKaiti"/>
                <a:ea typeface="STKaiti"/>
              </a:rPr>
              <a:t>X_train_scaled</a:t>
            </a:r>
            <a:r>
              <a:rPr lang="en-US" sz="2400" b="1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):</a:t>
            </a:r>
            <a:endParaRPr lang="en-US" sz="2400" b="1">
              <a:solidFill>
                <a:srgbClr val="007DFE"/>
              </a:solidFill>
              <a:latin typeface="STKaiti"/>
              <a:ea typeface="STKaiti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transformed training data has been standardized. Each feature now has a mean of approximately 0 and a standard deviation of 1, calculated from the training data.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dirty="0">
              <a:latin typeface="Aptos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dirty="0">
              <a:latin typeface="STKaiti"/>
              <a:ea typeface="STKaiti"/>
            </a:endParaRPr>
          </a:p>
        </p:txBody>
      </p:sp>
      <p:pic>
        <p:nvPicPr>
          <p:cNvPr id="4" name="Picture 3" descr="A group of people standing next to a large letter&#10;&#10;Description automatically generated">
            <a:extLst>
              <a:ext uri="{FF2B5EF4-FFF2-40B4-BE49-F238E27FC236}">
                <a16:creationId xmlns:a16="http://schemas.microsoft.com/office/drawing/2014/main" id="{0579D725-DC7C-8740-F55F-0A45B93BC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883228"/>
            <a:ext cx="3603172" cy="36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5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0D7D-18AB-9A8D-A219-4977BFE7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latin typeface="STKaiti"/>
                <a:ea typeface="STKaiti"/>
              </a:rPr>
              <a:t>Model Training &amp; Model Evaluation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86796-A696-A20B-99B4-2FE64AD4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8679"/>
            <a:ext cx="7801811" cy="445828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EA76F5"/>
                </a:solidFill>
                <a:latin typeface="STKaiti"/>
                <a:ea typeface="+mn-lt"/>
                <a:cs typeface="+mn-lt"/>
              </a:rPr>
              <a:t>Models Used:</a:t>
            </a:r>
            <a:endParaRPr lang="en-US" sz="2400">
              <a:solidFill>
                <a:srgbClr val="EA76F5"/>
              </a:solidFill>
              <a:latin typeface="STKaiti"/>
              <a:ea typeface="STKaiti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EA76F5"/>
                </a:solidFill>
                <a:latin typeface="STKaiti"/>
                <a:ea typeface="+mn-lt"/>
                <a:cs typeface="+mn-lt"/>
              </a:rPr>
              <a:t>Logistic Regression:</a:t>
            </a:r>
            <a:r>
              <a:rPr lang="en-US" sz="2400" dirty="0">
                <a:latin typeface="STKaiti"/>
                <a:ea typeface="+mn-lt"/>
                <a:cs typeface="+mn-lt"/>
              </a:rPr>
              <a:t> A linear model for classification based on probabilities.</a:t>
            </a:r>
            <a:endParaRPr lang="en-US" sz="2400">
              <a:latin typeface="STKaiti"/>
              <a:ea typeface="+mn-lt"/>
              <a:cs typeface="+mn-lt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EA76F5"/>
                </a:solidFill>
                <a:latin typeface="STKaiti"/>
                <a:ea typeface="+mn-lt"/>
                <a:cs typeface="+mn-lt"/>
              </a:rPr>
              <a:t>Decision Tree:</a:t>
            </a:r>
            <a:r>
              <a:rPr lang="en-US" sz="2400" b="1" dirty="0">
                <a:latin typeface="STKaiti"/>
                <a:ea typeface="+mn-lt"/>
                <a:cs typeface="+mn-lt"/>
              </a:rPr>
              <a:t> </a:t>
            </a:r>
            <a:r>
              <a:rPr lang="en-US" sz="2400" dirty="0">
                <a:latin typeface="STKaiti"/>
                <a:ea typeface="+mn-lt"/>
                <a:cs typeface="+mn-lt"/>
              </a:rPr>
              <a:t>A tree-based model that splits data based on feature thresholds.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EA76F5"/>
                </a:solidFill>
                <a:latin typeface="STKaiti"/>
                <a:ea typeface="+mn-lt"/>
                <a:cs typeface="+mn-lt"/>
              </a:rPr>
              <a:t>Random Forest:</a:t>
            </a:r>
            <a:r>
              <a:rPr lang="en-US" sz="2400" dirty="0">
                <a:latin typeface="STKaiti"/>
                <a:ea typeface="+mn-lt"/>
                <a:cs typeface="+mn-lt"/>
              </a:rPr>
              <a:t> An ensemble of decision trees for better accuracy and robustness.</a:t>
            </a:r>
            <a:endParaRPr lang="en-US" sz="2400">
              <a:latin typeface="STKaiti"/>
              <a:ea typeface="+mn-lt"/>
              <a:cs typeface="+mn-lt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EA76F5"/>
                </a:solidFill>
                <a:latin typeface="STKaiti"/>
                <a:ea typeface="+mn-lt"/>
                <a:cs typeface="+mn-lt"/>
              </a:rPr>
              <a:t>Support Vector Machine (SVM):</a:t>
            </a:r>
            <a:r>
              <a:rPr lang="en-US" sz="2400" dirty="0">
                <a:latin typeface="STKaiti"/>
                <a:ea typeface="+mn-lt"/>
                <a:cs typeface="+mn-lt"/>
              </a:rPr>
              <a:t> A model that finds the optimal hyperplane for classification.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EA76F5"/>
                </a:solidFill>
                <a:latin typeface="STKaiti"/>
                <a:ea typeface="+mn-lt"/>
                <a:cs typeface="+mn-lt"/>
              </a:rPr>
              <a:t>Gradient Boosting:</a:t>
            </a:r>
            <a:r>
              <a:rPr lang="en-US" sz="2400" dirty="0">
                <a:solidFill>
                  <a:srgbClr val="EA76F5"/>
                </a:solidFill>
                <a:latin typeface="STKaiti"/>
                <a:ea typeface="+mn-lt"/>
                <a:cs typeface="+mn-lt"/>
              </a:rPr>
              <a:t> </a:t>
            </a:r>
            <a:r>
              <a:rPr lang="en-US" sz="2400" dirty="0">
                <a:latin typeface="STKaiti"/>
                <a:ea typeface="+mn-lt"/>
                <a:cs typeface="+mn-lt"/>
              </a:rPr>
              <a:t>A boosting algorithm that combines weak learners iteratively to improve predictions.</a:t>
            </a:r>
            <a:endParaRPr lang="en-US" sz="2400">
              <a:latin typeface="STKaiti"/>
              <a:ea typeface="STKaiti"/>
            </a:endParaRPr>
          </a:p>
        </p:txBody>
      </p:sp>
      <p:pic>
        <p:nvPicPr>
          <p:cNvPr id="4" name="Picture 3" descr="Data analysis concept illustration">
            <a:extLst>
              <a:ext uri="{FF2B5EF4-FFF2-40B4-BE49-F238E27FC236}">
                <a16:creationId xmlns:a16="http://schemas.microsoft.com/office/drawing/2014/main" id="{75903932-5B8A-64D2-0565-86999BD7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790" y="2189389"/>
            <a:ext cx="2773135" cy="270782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17899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D070-9626-45B3-CE4F-D8C441A0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TKaiti"/>
                <a:ea typeface="STKaiti"/>
              </a:rPr>
              <a:t>Cont...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5B88B6-1C29-61AD-485A-A359F3D37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536920"/>
              </p:ext>
            </p:extLst>
          </p:nvPr>
        </p:nvGraphicFramePr>
        <p:xfrm>
          <a:off x="383674" y="2188482"/>
          <a:ext cx="11432895" cy="2865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3990">
                  <a:extLst>
                    <a:ext uri="{9D8B030D-6E8A-4147-A177-3AD203B41FA5}">
                      <a16:colId xmlns:a16="http://schemas.microsoft.com/office/drawing/2014/main" val="984494987"/>
                    </a:ext>
                  </a:extLst>
                </a:gridCol>
                <a:gridCol w="1640904">
                  <a:extLst>
                    <a:ext uri="{9D8B030D-6E8A-4147-A177-3AD203B41FA5}">
                      <a16:colId xmlns:a16="http://schemas.microsoft.com/office/drawing/2014/main" val="3065408076"/>
                    </a:ext>
                  </a:extLst>
                </a:gridCol>
                <a:gridCol w="1433196">
                  <a:extLst>
                    <a:ext uri="{9D8B030D-6E8A-4147-A177-3AD203B41FA5}">
                      <a16:colId xmlns:a16="http://schemas.microsoft.com/office/drawing/2014/main" val="3177427016"/>
                    </a:ext>
                  </a:extLst>
                </a:gridCol>
                <a:gridCol w="1142402">
                  <a:extLst>
                    <a:ext uri="{9D8B030D-6E8A-4147-A177-3AD203B41FA5}">
                      <a16:colId xmlns:a16="http://schemas.microsoft.com/office/drawing/2014/main" val="1632374728"/>
                    </a:ext>
                  </a:extLst>
                </a:gridCol>
                <a:gridCol w="1225487">
                  <a:extLst>
                    <a:ext uri="{9D8B030D-6E8A-4147-A177-3AD203B41FA5}">
                      <a16:colId xmlns:a16="http://schemas.microsoft.com/office/drawing/2014/main" val="2656068805"/>
                    </a:ext>
                  </a:extLst>
                </a:gridCol>
                <a:gridCol w="1287799">
                  <a:extLst>
                    <a:ext uri="{9D8B030D-6E8A-4147-A177-3AD203B41FA5}">
                      <a16:colId xmlns:a16="http://schemas.microsoft.com/office/drawing/2014/main" val="4002066669"/>
                    </a:ext>
                  </a:extLst>
                </a:gridCol>
                <a:gridCol w="1038547">
                  <a:extLst>
                    <a:ext uri="{9D8B030D-6E8A-4147-A177-3AD203B41FA5}">
                      <a16:colId xmlns:a16="http://schemas.microsoft.com/office/drawing/2014/main" val="2606622127"/>
                    </a:ext>
                  </a:extLst>
                </a:gridCol>
                <a:gridCol w="997006">
                  <a:extLst>
                    <a:ext uri="{9D8B030D-6E8A-4147-A177-3AD203B41FA5}">
                      <a16:colId xmlns:a16="http://schemas.microsoft.com/office/drawing/2014/main" val="4172690068"/>
                    </a:ext>
                  </a:extLst>
                </a:gridCol>
                <a:gridCol w="943564">
                  <a:extLst>
                    <a:ext uri="{9D8B030D-6E8A-4147-A177-3AD203B41FA5}">
                      <a16:colId xmlns:a16="http://schemas.microsoft.com/office/drawing/2014/main" val="2073967143"/>
                    </a:ext>
                  </a:extLst>
                </a:gridCol>
              </a:tblGrid>
              <a:tr h="36298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TKaiti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dirty="0">
                          <a:latin typeface="STKaiti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TKaiti"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TKaiti"/>
                        </a:rPr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TKaiti"/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TKaiti"/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TKaiti"/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TKaiti"/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TKaiti"/>
                        </a:rPr>
                        <a:t>TN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51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STKaiti"/>
                        </a:rPr>
                        <a:t>Logistic Regression</a:t>
                      </a:r>
                      <a:endParaRPr lang="en-US" sz="1600" b="1" i="0" u="none" strike="noStrike" noProof="0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STKait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73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TKaiti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3935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282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890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83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578768"/>
                  </a:ext>
                </a:extLst>
              </a:tr>
              <a:tr h="47761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TKaiti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3935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282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890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83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032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TKaiti"/>
                        </a:rPr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3935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282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890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83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1278"/>
                  </a:ext>
                </a:extLst>
              </a:tr>
              <a:tr h="592237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STKaiti"/>
                        </a:rPr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0.7053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0.7742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0.7305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3935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282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890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83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835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956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EE54-29C0-1146-984F-25446DDC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230"/>
            <a:ext cx="10515600" cy="82482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STKaiti"/>
                <a:ea typeface="STKaiti"/>
              </a:rPr>
              <a:t>Choosing Best Model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CB875-5ACB-C7EB-65C5-1944EC7EC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873" y="1205407"/>
            <a:ext cx="7922127" cy="56927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just">
              <a:lnSpc>
                <a:spcPct val="16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Best Performing Model</a:t>
            </a:r>
            <a:r>
              <a:rPr lang="en-US" sz="2400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:</a:t>
            </a:r>
            <a:endParaRPr lang="en-US">
              <a:solidFill>
                <a:srgbClr val="007DFE"/>
              </a:solidFill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Logistic Regression was identified as the best model based on evaluation metrics.</a:t>
            </a:r>
          </a:p>
          <a:p>
            <a:pPr marL="342900" indent="-342900" algn="just">
              <a:lnSpc>
                <a:spcPct val="16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Consistency Across Models</a:t>
            </a:r>
            <a:r>
              <a:rPr lang="en-US" sz="2400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:</a:t>
            </a:r>
            <a:endParaRPr lang="en-US" sz="2400" dirty="0">
              <a:solidFill>
                <a:srgbClr val="007DFE"/>
              </a:solidFill>
              <a:latin typeface="STKaiti"/>
              <a:ea typeface="STKaiti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All models demonstrated identical performance metrics, indicating robust and reliable results.</a:t>
            </a:r>
            <a:endParaRPr lang="en-US" sz="2400">
              <a:latin typeface="STKaiti"/>
              <a:ea typeface="STKaiti"/>
            </a:endParaRPr>
          </a:p>
          <a:p>
            <a:pPr marL="342900" indent="-342900" algn="just">
              <a:lnSpc>
                <a:spcPct val="16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Interpretability and Simplicity</a:t>
            </a:r>
            <a:r>
              <a:rPr lang="en-US" sz="2400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:</a:t>
            </a:r>
            <a:endParaRPr lang="en-US" sz="2400" dirty="0">
              <a:solidFill>
                <a:srgbClr val="007DFE"/>
              </a:solidFill>
              <a:latin typeface="STKaiti"/>
              <a:ea typeface="STKaiti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Logistic Regression is preferred due to its simplicity and ease of interpretability, making it suitable for understanding and explaining model predictions.</a:t>
            </a:r>
            <a:endParaRPr lang="en-US" sz="2400">
              <a:latin typeface="STKaiti"/>
              <a:ea typeface="STKaiti"/>
            </a:endParaRPr>
          </a:p>
          <a:p>
            <a:pPr marL="342900" indent="-342900" algn="just">
              <a:lnSpc>
                <a:spcPct val="16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7DFE"/>
                </a:solidFill>
                <a:latin typeface="STKaiti"/>
                <a:ea typeface="+mn-lt"/>
                <a:cs typeface="+mn-lt"/>
              </a:rPr>
              <a:t>Practical Application: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This model's straightforward approach allows for clear insights and actionable decisions, beneficial in a real-world business context.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B0604020202020204" pitchFamily="34" charset="0"/>
              <a:buChar char="o"/>
            </a:pPr>
            <a:endParaRPr lang="en-US" dirty="0"/>
          </a:p>
        </p:txBody>
      </p:sp>
      <p:pic>
        <p:nvPicPr>
          <p:cNvPr id="4" name="Picture 3" descr="Exams concept illustration">
            <a:extLst>
              <a:ext uri="{FF2B5EF4-FFF2-40B4-BE49-F238E27FC236}">
                <a16:creationId xmlns:a16="http://schemas.microsoft.com/office/drawing/2014/main" id="{0AE3B7CA-F37C-A93F-AF96-6968BD97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468" y="3053675"/>
            <a:ext cx="3048335" cy="30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96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4D38E-5DFC-AE03-89E9-875B6178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STKaiti"/>
                <a:ea typeface="STKaiti"/>
              </a:rPr>
              <a:t>Deployment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FD581-124A-A06A-0973-6E948909DE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STKaiti"/>
                <a:ea typeface="+mn-lt"/>
                <a:cs typeface="+mn-lt"/>
              </a:rPr>
              <a:t>Successfully Deployed the Model as a Web Application Using </a:t>
            </a:r>
            <a:r>
              <a:rPr lang="en-US" sz="2400" err="1">
                <a:latin typeface="STKaiti"/>
                <a:ea typeface="+mn-lt"/>
                <a:cs typeface="+mn-lt"/>
              </a:rPr>
              <a:t>Streamlit</a:t>
            </a:r>
            <a:r>
              <a:rPr lang="en-US" sz="2400" dirty="0">
                <a:latin typeface="STKaiti"/>
                <a:ea typeface="+mn-lt"/>
                <a:cs typeface="+mn-lt"/>
              </a:rPr>
              <a:t>.</a:t>
            </a:r>
            <a:endParaRPr lang="en-US" sz="2400" dirty="0" err="1">
              <a:latin typeface="STKaiti"/>
            </a:endParaRPr>
          </a:p>
        </p:txBody>
      </p:sp>
      <p:pic>
        <p:nvPicPr>
          <p:cNvPr id="4" name="Picture 3" descr="A screenshot of a black and white website&#10;&#10;Description automatically generated">
            <a:extLst>
              <a:ext uri="{FF2B5EF4-FFF2-40B4-BE49-F238E27FC236}">
                <a16:creationId xmlns:a16="http://schemas.microsoft.com/office/drawing/2014/main" id="{4BCBC131-D95B-CC37-175D-BB1E5BC0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04081"/>
            <a:ext cx="9622970" cy="4333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8239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EF44-7196-27C5-162B-55C7D102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571" y="2770868"/>
            <a:ext cx="3907973" cy="1325563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THANK YOU !</a:t>
            </a:r>
          </a:p>
        </p:txBody>
      </p:sp>
      <p:pic>
        <p:nvPicPr>
          <p:cNvPr id="3" name="Picture 2" descr="Thank you concept illustration">
            <a:extLst>
              <a:ext uri="{FF2B5EF4-FFF2-40B4-BE49-F238E27FC236}">
                <a16:creationId xmlns:a16="http://schemas.microsoft.com/office/drawing/2014/main" id="{C3BBCDFE-2D4C-48F8-A0D5-2405506F3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733" y="2770940"/>
            <a:ext cx="4242708" cy="33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5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in front of a whiteboard&#10;&#10;Description automatically generated">
            <a:extLst>
              <a:ext uri="{FF2B5EF4-FFF2-40B4-BE49-F238E27FC236}">
                <a16:creationId xmlns:a16="http://schemas.microsoft.com/office/drawing/2014/main" id="{17C071D2-CE7D-4233-4E74-59C423EA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172678"/>
            <a:ext cx="4648200" cy="286098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7F37B5-4C6E-B84A-5543-92FCD812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STKaiti"/>
                <a:ea typeface="STKaiti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028C-0DF0-3ABA-448D-412079A44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054"/>
            <a:ext cx="8055429" cy="552699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STKaiti"/>
                <a:ea typeface="+mn-lt"/>
                <a:cs typeface="+mn-lt"/>
              </a:rPr>
              <a:t>The </a:t>
            </a:r>
            <a:r>
              <a:rPr lang="en-US" sz="2400" b="1" dirty="0">
                <a:solidFill>
                  <a:srgbClr val="284381"/>
                </a:solidFill>
                <a:latin typeface="STKaiti"/>
                <a:ea typeface="+mn-lt"/>
                <a:cs typeface="+mn-lt"/>
              </a:rPr>
              <a:t>public safety sector is evolving rapidly</a:t>
            </a:r>
            <a:r>
              <a:rPr lang="en-US" sz="2400" dirty="0">
                <a:latin typeface="STKaiti"/>
                <a:ea typeface="+mn-lt"/>
                <a:cs typeface="+mn-lt"/>
              </a:rPr>
              <a:t>, influenced by technological advancements, changing urban dynamics, and a growing need for data-driven decision-making.</a:t>
            </a:r>
            <a:endParaRPr lang="en-US" sz="2400" dirty="0">
              <a:latin typeface="STKaiti"/>
              <a:ea typeface="STKaiti"/>
            </a:endParaRPr>
          </a:p>
          <a:p>
            <a:pPr algn="just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284381"/>
                </a:solidFill>
                <a:latin typeface="STKaiti"/>
                <a:ea typeface="+mn-lt"/>
                <a:cs typeface="+mn-lt"/>
              </a:rPr>
              <a:t>Shooting incidents, particularly the fatal ones,</a:t>
            </a:r>
            <a:r>
              <a:rPr lang="en-US" sz="2400" dirty="0">
                <a:latin typeface="STKaiti"/>
                <a:ea typeface="+mn-lt"/>
                <a:cs typeface="+mn-lt"/>
              </a:rPr>
              <a:t> pose significant challenges and opportunities for law enforcement agencies. </a:t>
            </a:r>
            <a:endParaRPr lang="en-US" sz="2400" dirty="0">
              <a:latin typeface="STKaiti"/>
              <a:ea typeface="STKaiti"/>
              <a:cs typeface="+mn-lt"/>
            </a:endParaRPr>
          </a:p>
          <a:p>
            <a:pPr algn="just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STKaiti"/>
                <a:ea typeface="+mn-lt"/>
                <a:cs typeface="+mn-lt"/>
              </a:rPr>
              <a:t>When a shooting incident results in a fatality, it has a profound impact on community safety, public trust, and the strategic allocation of police resources.</a:t>
            </a:r>
            <a:endParaRPr lang="en-US" sz="2400">
              <a:latin typeface="STKaiti"/>
              <a:ea typeface="STKaiti"/>
            </a:endParaRPr>
          </a:p>
          <a:p>
            <a:pPr algn="just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284381"/>
                </a:solidFill>
                <a:latin typeface="STKaiti"/>
                <a:ea typeface="+mn-lt"/>
                <a:cs typeface="+mn-lt"/>
              </a:rPr>
              <a:t>Machine learning, with</a:t>
            </a:r>
            <a:r>
              <a:rPr lang="en-US" sz="2400" dirty="0">
                <a:latin typeface="STKaiti"/>
                <a:ea typeface="+mn-lt"/>
                <a:cs typeface="+mn-lt"/>
              </a:rPr>
              <a:t> its predictive capabilities, offers a </a:t>
            </a:r>
            <a:r>
              <a:rPr lang="en-US" sz="2400" b="1" dirty="0">
                <a:solidFill>
                  <a:srgbClr val="284381"/>
                </a:solidFill>
                <a:latin typeface="STKaiti"/>
                <a:ea typeface="+mn-lt"/>
                <a:cs typeface="+mn-lt"/>
              </a:rPr>
              <a:t>transformative approach to understanding and mitigating the challenges posed by shooting incidents.</a:t>
            </a:r>
            <a:endParaRPr lang="en-US" sz="2400" b="1">
              <a:solidFill>
                <a:srgbClr val="284381"/>
              </a:solidFill>
              <a:latin typeface="STKaiti"/>
              <a:ea typeface="STKaiti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en-US" sz="2400" dirty="0">
              <a:solidFill>
                <a:srgbClr val="284381"/>
              </a:solidFill>
              <a:latin typeface="STKaiti"/>
              <a:ea typeface="STKaiti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en-US" sz="2400" dirty="0">
              <a:latin typeface="Aptos"/>
              <a:ea typeface="STKaiti"/>
            </a:endParaRP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endParaRPr lang="en-US" sz="2400" dirty="0">
              <a:latin typeface="STKaiti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FAE5-47F6-86F2-CE76-53CC58BA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"/>
            <a:ext cx="10515600" cy="120582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STKaiti"/>
                <a:ea typeface="STKaiti"/>
              </a:rPr>
              <a:t>Project Significance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BF285-9B86-DEAE-71F1-01B5629D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8" y="1183369"/>
            <a:ext cx="8251371" cy="5363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F74D56"/>
                </a:solidFill>
                <a:latin typeface="STKaiti"/>
                <a:ea typeface="+mn-lt"/>
                <a:cs typeface="+mn-lt"/>
              </a:rPr>
              <a:t>Enhanced Community Safety:</a:t>
            </a:r>
            <a:endParaRPr lang="en-US" sz="2400" b="1">
              <a:solidFill>
                <a:srgbClr val="F74D56"/>
              </a:solidFill>
              <a:latin typeface="STKaiti"/>
              <a:ea typeface="STKait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Anticipating fatal incidents allows for proactive strategies, improving response times and community safety.</a:t>
            </a:r>
            <a:endParaRPr lang="en-US" sz="2400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F74D56"/>
                </a:solidFill>
                <a:latin typeface="STKaiti"/>
                <a:ea typeface="+mn-lt"/>
                <a:cs typeface="+mn-lt"/>
              </a:rPr>
              <a:t>Resource Optimization:</a:t>
            </a:r>
            <a:endParaRPr lang="en-US" b="1">
              <a:solidFill>
                <a:srgbClr val="F74D56"/>
              </a:solidFill>
              <a:latin typeface="STKaiti"/>
              <a:ea typeface="+mn-lt"/>
              <a:cs typeface="+mn-lt"/>
            </a:endParaRPr>
          </a:p>
          <a:p>
            <a:pPr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Predicting and mitigating fatal incidents is cost-effective ensuring </a:t>
            </a:r>
          </a:p>
          <a:p>
            <a:pPr>
              <a:buNone/>
            </a:pPr>
            <a:r>
              <a:rPr lang="en-US" sz="2400" dirty="0">
                <a:latin typeface="STKaiti"/>
                <a:ea typeface="STKaiti"/>
                <a:cs typeface="+mn-lt"/>
              </a:rPr>
              <a:t>efficient allocation and utilization of police resources.</a:t>
            </a:r>
          </a:p>
          <a:p>
            <a:pPr>
              <a:buNone/>
            </a:pPr>
            <a:endParaRPr lang="en-US" sz="2400" b="1" dirty="0">
              <a:solidFill>
                <a:srgbClr val="F74D56"/>
              </a:solidFill>
              <a:latin typeface="STKaiti"/>
              <a:ea typeface="+mn-lt"/>
              <a:cs typeface="+mn-lt"/>
            </a:endParaRPr>
          </a:p>
          <a:p>
            <a:pPr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F74D56"/>
                </a:solidFill>
                <a:latin typeface="STKaiti"/>
                <a:ea typeface="+mn-lt"/>
                <a:cs typeface="+mn-lt"/>
              </a:rPr>
              <a:t>Risk Mitigation:</a:t>
            </a:r>
            <a:endParaRPr lang="en-US" b="1" dirty="0">
              <a:solidFill>
                <a:srgbClr val="F74D56"/>
              </a:solidFill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Identifying potential fatal incidents mitigates risks, enabling preventive measures and strategic interventions</a:t>
            </a:r>
            <a:endParaRPr lang="en-US" dirty="0">
              <a:latin typeface="STKaiti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b="1" dirty="0">
              <a:latin typeface="Aptos"/>
              <a:ea typeface="STKaiti"/>
            </a:endParaRPr>
          </a:p>
          <a:p>
            <a:pPr>
              <a:buNone/>
            </a:pPr>
            <a:endParaRPr lang="en-US" sz="2400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dirty="0">
              <a:ea typeface="STKaiti"/>
            </a:endParaRPr>
          </a:p>
          <a:p>
            <a:pPr>
              <a:buNone/>
            </a:pPr>
            <a:endParaRPr lang="en-US" sz="2400"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dirty="0"/>
          </a:p>
        </p:txBody>
      </p:sp>
      <p:pic>
        <p:nvPicPr>
          <p:cNvPr id="4" name="Picture 3" descr="A person holding a light bulb under an umbrella&#10;&#10;Description automatically generated">
            <a:extLst>
              <a:ext uri="{FF2B5EF4-FFF2-40B4-BE49-F238E27FC236}">
                <a16:creationId xmlns:a16="http://schemas.microsoft.com/office/drawing/2014/main" id="{35578D04-6A53-5D68-E426-6B1195146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186543"/>
            <a:ext cx="4114800" cy="41148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8110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C4DC-A136-2CE9-5D77-CAFB3290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09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atin typeface="STKaiti"/>
                <a:ea typeface="STKaiti"/>
              </a:rPr>
              <a:t>Data Collection</a:t>
            </a:r>
            <a:endParaRPr lang="en-US" b="1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7E99888-13C6-F56A-6C51-D37E53727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915" y="1506813"/>
            <a:ext cx="10678884" cy="4858334"/>
          </a:xfrm>
        </p:spPr>
      </p:pic>
    </p:spTree>
    <p:extLst>
      <p:ext uri="{BB962C8B-B14F-4D97-AF65-F5344CB8AC3E}">
        <p14:creationId xmlns:p14="http://schemas.microsoft.com/office/powerpoint/2010/main" val="255189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1719-3196-6365-87B2-ACB5507FA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"/>
            <a:ext cx="10515600" cy="1042535"/>
          </a:xfrm>
        </p:spPr>
        <p:txBody>
          <a:bodyPr/>
          <a:lstStyle/>
          <a:p>
            <a:r>
              <a:rPr lang="en-US" b="1" dirty="0">
                <a:latin typeface="STKaiti"/>
                <a:ea typeface="STKaiti"/>
              </a:rPr>
              <a:t>Cont....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F4FC-57EF-C106-B6E3-A76D41719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911225"/>
            <a:ext cx="8044545" cy="565762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2900" indent="-342900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DF9"/>
                </a:solidFill>
                <a:latin typeface="STKaiti"/>
                <a:ea typeface="+mn-lt"/>
                <a:cs typeface="+mn-lt"/>
              </a:rPr>
              <a:t>Dataset Overview:</a:t>
            </a:r>
            <a:endParaRPr lang="en-US" sz="2400" dirty="0">
              <a:solidFill>
                <a:srgbClr val="047DF9"/>
              </a:solidFill>
              <a:latin typeface="STKaiti"/>
              <a:ea typeface="STKaiti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dataset used is titled:</a:t>
            </a:r>
            <a:r>
              <a:rPr lang="en-US" sz="2400" dirty="0">
                <a:solidFill>
                  <a:srgbClr val="1B2E35"/>
                </a:solidFill>
                <a:latin typeface="STKaiti"/>
                <a:ea typeface="+mn-lt"/>
                <a:cs typeface="+mn-lt"/>
              </a:rPr>
              <a:t> </a:t>
            </a:r>
            <a:r>
              <a:rPr lang="en-US" sz="2400" b="1" dirty="0">
                <a:solidFill>
                  <a:srgbClr val="1B2E35"/>
                </a:solidFill>
                <a:latin typeface="STKaiti"/>
                <a:ea typeface="+mn-lt"/>
                <a:cs typeface="+mn-lt"/>
              </a:rPr>
              <a:t>"NYPD Shooting Incident Data (Historic)"</a:t>
            </a:r>
            <a:r>
              <a:rPr lang="en-US" sz="2400" dirty="0">
                <a:latin typeface="STKaiti"/>
                <a:ea typeface="+mn-lt"/>
                <a:cs typeface="+mn-lt"/>
              </a:rPr>
              <a:t>.</a:t>
            </a:r>
            <a:endParaRPr lang="en-US" sz="2400" b="1" dirty="0">
              <a:latin typeface="STKaiti"/>
              <a:ea typeface="STKait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It contains information on historic shooting incidents recorded by the NYPD.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b="1" dirty="0">
              <a:latin typeface="STKaiti"/>
              <a:ea typeface="STKaiti"/>
            </a:endParaRPr>
          </a:p>
          <a:p>
            <a:pPr marL="342900" indent="-342900"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DF9"/>
                </a:solidFill>
                <a:latin typeface="STKaiti"/>
                <a:ea typeface="+mn-lt"/>
                <a:cs typeface="+mn-lt"/>
              </a:rPr>
              <a:t>Source of Data :</a:t>
            </a:r>
            <a:endParaRPr lang="en-US" b="1" dirty="0">
              <a:solidFill>
                <a:srgbClr val="047DF9"/>
              </a:solidFill>
              <a:latin typeface="STKaiti"/>
              <a:ea typeface="STKaiti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Dataset obtained from Spinnaker Analytics Open Data Portal.</a:t>
            </a:r>
            <a:endParaRPr lang="en-US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b="1" dirty="0">
              <a:latin typeface="STKaiti"/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DF9"/>
                </a:solidFill>
                <a:latin typeface="STKaiti"/>
                <a:ea typeface="+mn-lt"/>
                <a:cs typeface="+mn-lt"/>
              </a:rPr>
              <a:t>Key Features in the Dataset:</a:t>
            </a:r>
            <a:endParaRPr lang="en-US" dirty="0">
              <a:solidFill>
                <a:srgbClr val="047DF9"/>
              </a:solidFill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Highlight important columns in the dataset:</a:t>
            </a:r>
            <a:endParaRPr lang="en-US"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Incident Occurrence Details: Date, Time, Borough, Location.</a:t>
            </a:r>
            <a:endParaRPr lang="en-US" sz="2400" dirty="0"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Perpetrator Information: Age, Sex, Race.</a:t>
            </a:r>
            <a:endParaRPr lang="en-US" dirty="0">
              <a:latin typeface="STKaiti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/>
          </a:p>
          <a:p>
            <a:pPr marL="0" indent="0">
              <a:buNone/>
            </a:pPr>
            <a:endParaRPr lang="en-US" sz="2400" dirty="0">
              <a:latin typeface="Aptos"/>
              <a:ea typeface="STKaiti"/>
            </a:endParaRPr>
          </a:p>
          <a:p>
            <a:pPr marL="0" indent="0">
              <a:buNone/>
            </a:pPr>
            <a:endParaRPr lang="en-US" sz="2400" b="1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b="1" dirty="0">
              <a:latin typeface="Aptos"/>
              <a:ea typeface="STKaiti"/>
            </a:endParaRPr>
          </a:p>
          <a:p>
            <a:pPr marL="0" indent="0">
              <a:buNone/>
            </a:pPr>
            <a:endParaRPr lang="en-US" sz="2400" b="1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dirty="0">
              <a:latin typeface="Aptos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b="1" dirty="0">
              <a:latin typeface="STKaiti"/>
              <a:ea typeface="STKaiti"/>
            </a:endParaRPr>
          </a:p>
        </p:txBody>
      </p:sp>
      <p:pic>
        <p:nvPicPr>
          <p:cNvPr id="5" name="Picture 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8563359B-9181-7052-B691-09FBFA5E4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858" y="1719943"/>
            <a:ext cx="4060371" cy="4038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96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wall with many blue and white graphics&#10;&#10;Description automatically generated">
            <a:extLst>
              <a:ext uri="{FF2B5EF4-FFF2-40B4-BE49-F238E27FC236}">
                <a16:creationId xmlns:a16="http://schemas.microsoft.com/office/drawing/2014/main" id="{BFBFA6C0-F46F-10B8-C7B5-36DBD3985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171" y="1404257"/>
            <a:ext cx="3755572" cy="3755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20E9F-4A1F-9B67-C421-848A69B0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989"/>
            <a:ext cx="10515600" cy="1075192"/>
          </a:xfrm>
        </p:spPr>
        <p:txBody>
          <a:bodyPr/>
          <a:lstStyle/>
          <a:p>
            <a:r>
              <a:rPr lang="en-US" b="1" dirty="0">
                <a:latin typeface="STKaiti"/>
                <a:ea typeface="STKaiti"/>
              </a:rPr>
              <a:t>Cont....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A664-DEED-8515-E728-36DA6B554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582" y="1128479"/>
            <a:ext cx="8479972" cy="530450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en-US" sz="2400" b="1" dirty="0">
                <a:latin typeface="STKaiti"/>
                <a:ea typeface="+mn-lt"/>
                <a:cs typeface="+mn-lt"/>
              </a:rPr>
              <a:t>Victim Information</a:t>
            </a:r>
            <a:r>
              <a:rPr lang="en-US" sz="2400" dirty="0">
                <a:latin typeface="STKaiti"/>
                <a:ea typeface="+mn-lt"/>
                <a:cs typeface="+mn-lt"/>
              </a:rPr>
              <a:t>: Age, Sex, Race.</a:t>
            </a:r>
            <a:endParaRPr lang="en-US" sz="2400">
              <a:latin typeface="STKaiti"/>
              <a:ea typeface="STKaiti"/>
            </a:endParaRPr>
          </a:p>
          <a:p>
            <a:pPr marL="0" indent="0" algn="just">
              <a:buNone/>
            </a:pPr>
            <a:r>
              <a:rPr lang="en-US" sz="2400" b="1" dirty="0">
                <a:latin typeface="STKaiti"/>
                <a:ea typeface="+mn-lt"/>
                <a:cs typeface="+mn-lt"/>
              </a:rPr>
              <a:t>Geographical Data</a:t>
            </a:r>
            <a:r>
              <a:rPr lang="en-US" sz="2400" dirty="0">
                <a:latin typeface="STKaiti"/>
                <a:ea typeface="+mn-lt"/>
                <a:cs typeface="+mn-lt"/>
              </a:rPr>
              <a:t>: Latitude, Longitude, and Coordinates.</a:t>
            </a:r>
            <a:endParaRPr lang="en-US" sz="2400" dirty="0">
              <a:latin typeface="STKaiti"/>
              <a:ea typeface="STKaiti"/>
            </a:endParaRPr>
          </a:p>
          <a:p>
            <a:pPr marL="0" indent="0" algn="just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These features are critical for analysis and classification.</a:t>
            </a:r>
            <a:endParaRPr lang="en-US" sz="2400" dirty="0">
              <a:latin typeface="STKaiti"/>
              <a:ea typeface="STKaiti"/>
            </a:endParaRPr>
          </a:p>
          <a:p>
            <a:pPr marL="0" indent="0" algn="just">
              <a:buNone/>
            </a:pPr>
            <a:endParaRPr lang="en-US" sz="2400" b="1" dirty="0">
              <a:latin typeface="STKaiti"/>
              <a:ea typeface="STKaiti"/>
            </a:endParaRPr>
          </a:p>
          <a:p>
            <a:pPr algn="just"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DF9"/>
                </a:solidFill>
                <a:latin typeface="STKaiti"/>
                <a:ea typeface="STKaiti"/>
              </a:rPr>
              <a:t>Dataset Size</a:t>
            </a:r>
            <a:endParaRPr lang="en-US" sz="2400" dirty="0">
              <a:solidFill>
                <a:srgbClr val="047DF9"/>
              </a:solidFill>
              <a:latin typeface="STKaiti"/>
              <a:ea typeface="STKaiti"/>
            </a:endParaRPr>
          </a:p>
          <a:p>
            <a:pPr marL="0" indent="0" algn="just">
              <a:buNone/>
            </a:pPr>
            <a:r>
              <a:rPr lang="en-US" sz="2400" dirty="0">
                <a:latin typeface="STKaiti"/>
                <a:ea typeface="STKaiti"/>
                <a:cs typeface="+mn-lt"/>
              </a:rPr>
              <a:t>Total number of records and features (rows and columns).</a:t>
            </a:r>
          </a:p>
          <a:p>
            <a:pPr marL="0" indent="0" algn="just">
              <a:buNone/>
            </a:pPr>
            <a:r>
              <a:rPr lang="en-US" sz="2400" dirty="0">
                <a:latin typeface="STKaiti"/>
                <a:ea typeface="STKaiti"/>
                <a:cs typeface="+mn-lt"/>
              </a:rPr>
              <a:t>Example: "The dataset contains thousands of records across 18 attributes."</a:t>
            </a:r>
            <a:endParaRPr lang="en-US" sz="2400">
              <a:latin typeface="STKaiti"/>
              <a:ea typeface="STKaiti"/>
            </a:endParaRPr>
          </a:p>
          <a:p>
            <a:pPr marL="342900" indent="-342900" algn="just">
              <a:buFont typeface="Courier New" panose="020B0604020202020204" pitchFamily="34" charset="0"/>
              <a:buChar char="o"/>
            </a:pPr>
            <a:endParaRPr lang="en-US" sz="2400" b="1" dirty="0">
              <a:solidFill>
                <a:srgbClr val="047DF9"/>
              </a:solidFill>
              <a:latin typeface="STKaiti"/>
              <a:ea typeface="+mn-lt"/>
              <a:cs typeface="+mn-lt"/>
            </a:endParaRPr>
          </a:p>
          <a:p>
            <a:pPr marL="342900" indent="-342900" algn="just"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47DF9"/>
                </a:solidFill>
                <a:latin typeface="STKaiti"/>
                <a:ea typeface="+mn-lt"/>
                <a:cs typeface="+mn-lt"/>
              </a:rPr>
              <a:t>Purpose of Dataset</a:t>
            </a:r>
            <a:endParaRPr lang="en-US" dirty="0">
              <a:solidFill>
                <a:srgbClr val="047DF9"/>
              </a:solidFill>
              <a:latin typeface="STKaiti"/>
              <a:ea typeface="STKaiti"/>
            </a:endParaRPr>
          </a:p>
          <a:p>
            <a:pPr marL="0" indent="0" algn="just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dataset is used to predict and classify the </a:t>
            </a:r>
            <a:r>
              <a:rPr lang="en-US" sz="2400" b="1" dirty="0">
                <a:latin typeface="STKaiti"/>
                <a:ea typeface="+mn-lt"/>
                <a:cs typeface="+mn-lt"/>
              </a:rPr>
              <a:t>fatality outcome</a:t>
            </a:r>
            <a:r>
              <a:rPr lang="en-US" sz="2400" dirty="0">
                <a:latin typeface="STKaiti"/>
                <a:ea typeface="+mn-lt"/>
                <a:cs typeface="+mn-lt"/>
              </a:rPr>
              <a:t> in shooting incidents.</a:t>
            </a:r>
            <a:endParaRPr lang="en-US" dirty="0">
              <a:latin typeface="STKaiti"/>
              <a:ea typeface="STKaiti"/>
            </a:endParaRPr>
          </a:p>
          <a:p>
            <a:pPr marL="0" indent="0" algn="just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It combines demographic, geographical, and incident-specific data for analysis.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b="1" dirty="0">
              <a:latin typeface="Aptos"/>
              <a:ea typeface="STKaiti"/>
            </a:endParaRPr>
          </a:p>
          <a:p>
            <a:pPr marL="0" indent="0">
              <a:buNone/>
            </a:pPr>
            <a:endParaRPr lang="en-US" sz="2400" dirty="0">
              <a:latin typeface="STKaiti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3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C037-421F-3487-7318-1108FC361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78"/>
            <a:ext cx="10515600" cy="92451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STKaiti"/>
                <a:ea typeface="STKaiti"/>
              </a:rPr>
              <a:t>Data Analysis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9C14C-D129-7C20-0DFE-F09F64CC6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927840"/>
            <a:ext cx="7911430" cy="57825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rgbClr val="00CAAD"/>
                </a:solidFill>
                <a:latin typeface="STKaiti"/>
                <a:ea typeface="+mn-lt"/>
                <a:cs typeface="+mn-lt"/>
              </a:rPr>
              <a:t> </a:t>
            </a:r>
            <a:r>
              <a:rPr lang="en-US" sz="2400" b="1" dirty="0">
                <a:solidFill>
                  <a:srgbClr val="00CAAD"/>
                </a:solidFill>
                <a:latin typeface="STKaiti"/>
                <a:ea typeface="+mn-lt"/>
                <a:cs typeface="+mn-lt"/>
              </a:rPr>
              <a:t>Dataset Summary:</a:t>
            </a:r>
            <a:endParaRPr lang="en-US" dirty="0">
              <a:solidFill>
                <a:srgbClr val="00CAAD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STKaiti"/>
                <a:ea typeface="+mn-lt"/>
                <a:cs typeface="+mn-lt"/>
              </a:rPr>
              <a:t>The dataset contains </a:t>
            </a: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27,312 entries</a:t>
            </a:r>
            <a:r>
              <a:rPr lang="en-US" sz="2000" dirty="0">
                <a:latin typeface="STKaiti"/>
                <a:ea typeface="+mn-lt"/>
                <a:cs typeface="+mn-lt"/>
              </a:rPr>
              <a:t> and</a:t>
            </a:r>
            <a:r>
              <a:rPr lang="en-US" sz="2000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 </a:t>
            </a: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21 columns</a:t>
            </a:r>
            <a:r>
              <a:rPr lang="en-US" sz="2000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.</a:t>
            </a:r>
            <a:endParaRPr lang="en-US" sz="2000" b="1">
              <a:solidFill>
                <a:srgbClr val="2B4450"/>
              </a:solidFill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solidFill>
                <a:srgbClr val="2B4450"/>
              </a:solidFill>
              <a:latin typeface="STKaiti"/>
              <a:ea typeface="+mn-lt"/>
              <a:cs typeface="+mn-lt"/>
            </a:endParaRPr>
          </a:p>
          <a:p>
            <a:pPr marL="342900" indent="-34290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CAAD"/>
                </a:solidFill>
                <a:latin typeface="STKaiti"/>
                <a:ea typeface="+mn-lt"/>
                <a:cs typeface="+mn-lt"/>
              </a:rPr>
              <a:t>Data types include:</a:t>
            </a:r>
            <a:endParaRPr lang="en-US" sz="2400" b="1">
              <a:solidFill>
                <a:srgbClr val="00CAAD"/>
              </a:solidFill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Numerical Columns</a:t>
            </a:r>
            <a:r>
              <a:rPr lang="en-US" sz="2000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:</a:t>
            </a:r>
            <a:r>
              <a:rPr lang="en-US" sz="2000" dirty="0">
                <a:latin typeface="STKaiti"/>
                <a:ea typeface="+mn-lt"/>
                <a:cs typeface="+mn-lt"/>
              </a:rPr>
              <a:t> </a:t>
            </a:r>
            <a:r>
              <a:rPr lang="en-US" sz="2000" dirty="0">
                <a:latin typeface="STKaiti"/>
                <a:ea typeface="STKaiti"/>
              </a:rPr>
              <a:t>int64</a:t>
            </a:r>
            <a:r>
              <a:rPr lang="en-US" sz="2000" dirty="0">
                <a:latin typeface="STKaiti"/>
                <a:ea typeface="+mn-lt"/>
                <a:cs typeface="+mn-lt"/>
              </a:rPr>
              <a:t> and </a:t>
            </a:r>
            <a:r>
              <a:rPr lang="en-US" sz="2000" dirty="0">
                <a:latin typeface="STKaiti"/>
                <a:ea typeface="STKaiti"/>
              </a:rPr>
              <a:t>float64</a:t>
            </a:r>
            <a:r>
              <a:rPr lang="en-US" sz="2000" dirty="0">
                <a:latin typeface="STKaiti"/>
                <a:ea typeface="+mn-lt"/>
                <a:cs typeface="+mn-lt"/>
              </a:rPr>
              <a:t> (e.g., Latitude, Longitude, X_COORD_CD).</a:t>
            </a:r>
            <a:endParaRPr lang="en-US" sz="2000" dirty="0"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Categorical Columns</a:t>
            </a:r>
            <a:r>
              <a:rPr lang="en-US" sz="2000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: </a:t>
            </a:r>
            <a:r>
              <a:rPr lang="en-US" sz="2000" dirty="0">
                <a:latin typeface="STKaiti"/>
                <a:ea typeface="STKaiti"/>
              </a:rPr>
              <a:t>object</a:t>
            </a:r>
            <a:r>
              <a:rPr lang="en-US" sz="2000" dirty="0">
                <a:latin typeface="STKaiti"/>
                <a:ea typeface="+mn-lt"/>
                <a:cs typeface="+mn-lt"/>
              </a:rPr>
              <a:t> (e.g., BORO, PERP_RACE, VIC_RACE).</a:t>
            </a:r>
            <a:endParaRPr lang="en-US" sz="2000" dirty="0"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Boolean Column</a:t>
            </a:r>
            <a:r>
              <a:rPr lang="en-US" sz="2000" dirty="0">
                <a:latin typeface="STKaiti"/>
                <a:ea typeface="+mn-lt"/>
                <a:cs typeface="+mn-lt"/>
              </a:rPr>
              <a:t>: </a:t>
            </a:r>
            <a:r>
              <a:rPr lang="en-US" sz="2000" dirty="0">
                <a:latin typeface="STKaiti"/>
                <a:ea typeface="STKaiti"/>
              </a:rPr>
              <a:t>STATISTICAL_MURDER_FLAG</a:t>
            </a:r>
            <a:r>
              <a:rPr lang="en-US" sz="2000" dirty="0">
                <a:latin typeface="STKaiti"/>
                <a:ea typeface="+mn-lt"/>
                <a:cs typeface="+mn-lt"/>
              </a:rPr>
              <a:t>.</a:t>
            </a:r>
            <a:endParaRPr lang="en-US" sz="2000" dirty="0"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b="1" dirty="0">
              <a:latin typeface="STKaiti"/>
              <a:ea typeface="STKaiti"/>
            </a:endParaRPr>
          </a:p>
          <a:p>
            <a:pPr marL="342900" indent="-342900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400" b="1" dirty="0">
                <a:solidFill>
                  <a:srgbClr val="00CAAD"/>
                </a:solidFill>
                <a:latin typeface="STKaiti"/>
                <a:ea typeface="STKaiti"/>
              </a:rPr>
              <a:t>Memory Usage</a:t>
            </a:r>
            <a:endParaRPr lang="en-US" sz="2400" dirty="0">
              <a:solidFill>
                <a:srgbClr val="00CAAD"/>
              </a:solidFill>
              <a:latin typeface="STKaiti"/>
              <a:ea typeface="STKaiti"/>
            </a:endParaRPr>
          </a:p>
          <a:p>
            <a:pPr marL="0" indent="0">
              <a:buNone/>
            </a:pPr>
            <a:r>
              <a:rPr lang="en-US" sz="2400" dirty="0">
                <a:latin typeface="STKaiti"/>
                <a:ea typeface="+mn-lt"/>
                <a:cs typeface="+mn-lt"/>
              </a:rPr>
              <a:t>The dataset occupies </a:t>
            </a:r>
            <a:r>
              <a:rPr lang="en-US" sz="24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4.2 MB</a:t>
            </a:r>
            <a:r>
              <a:rPr lang="en-US" sz="2400" dirty="0">
                <a:latin typeface="STKaiti"/>
                <a:ea typeface="+mn-lt"/>
                <a:cs typeface="+mn-lt"/>
              </a:rPr>
              <a:t> in memory.</a:t>
            </a:r>
            <a:endParaRPr lang="en-US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dirty="0">
              <a:latin typeface="STKaiti"/>
              <a:ea typeface="STKaiti"/>
            </a:endParaRPr>
          </a:p>
          <a:p>
            <a:pPr marL="0" indent="0">
              <a:buNone/>
            </a:pPr>
            <a:endParaRPr lang="en-US" sz="2400" dirty="0">
              <a:latin typeface="Aptos"/>
              <a:ea typeface="STKaiti"/>
            </a:endParaRPr>
          </a:p>
          <a:p>
            <a:pPr>
              <a:buFont typeface="Courier New"/>
              <a:buChar char="o"/>
            </a:pPr>
            <a:endParaRPr lang="en-US" sz="2400" dirty="0"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Aptos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b="1" dirty="0">
              <a:latin typeface="STKaiti"/>
              <a:ea typeface="STKaiti"/>
            </a:endParaRPr>
          </a:p>
        </p:txBody>
      </p:sp>
      <p:pic>
        <p:nvPicPr>
          <p:cNvPr id="4" name="Picture 3" descr="A person standing next to a computer&#10;&#10;Description automatically generated">
            <a:extLst>
              <a:ext uri="{FF2B5EF4-FFF2-40B4-BE49-F238E27FC236}">
                <a16:creationId xmlns:a16="http://schemas.microsoft.com/office/drawing/2014/main" id="{AFD73549-E72C-B74F-8175-B47E129F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486" y="1719942"/>
            <a:ext cx="3407229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0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B3A5A-ADC5-410D-29DA-268FC84A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989"/>
            <a:ext cx="10515600" cy="1075192"/>
          </a:xfrm>
        </p:spPr>
        <p:txBody>
          <a:bodyPr/>
          <a:lstStyle/>
          <a:p>
            <a:r>
              <a:rPr lang="en-US" b="1" dirty="0">
                <a:latin typeface="STKaiti"/>
                <a:ea typeface="STKaiti"/>
              </a:rPr>
              <a:t>Cont...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FC53C-F11D-6512-D92D-AACEC2B32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6"/>
            <a:ext cx="7913916" cy="579913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just">
              <a:lnSpc>
                <a:spcPct val="120000"/>
              </a:lnSpc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rgbClr val="00CAAD"/>
                </a:solidFill>
                <a:latin typeface="STKaiti"/>
                <a:ea typeface="+mn-lt"/>
                <a:cs typeface="+mn-lt"/>
              </a:rPr>
              <a:t>Column Information:</a:t>
            </a:r>
            <a:endParaRPr lang="en-US" sz="2000">
              <a:solidFill>
                <a:srgbClr val="00CAAD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000" dirty="0">
                <a:latin typeface="STKaiti"/>
                <a:ea typeface="+mn-lt"/>
                <a:cs typeface="+mn-lt"/>
              </a:rPr>
              <a:t>Important columns include:</a:t>
            </a:r>
            <a:endParaRPr lang="en-US" sz="2000" b="1" dirty="0">
              <a:latin typeface="STKaiti"/>
              <a:ea typeface="STKaiti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Incident Details</a:t>
            </a:r>
            <a:r>
              <a:rPr lang="en-US" sz="2000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:</a:t>
            </a:r>
            <a:r>
              <a:rPr lang="en-US" sz="2000" dirty="0">
                <a:latin typeface="STKaiti"/>
                <a:ea typeface="+mn-lt"/>
                <a:cs typeface="+mn-lt"/>
              </a:rPr>
              <a:t> </a:t>
            </a:r>
            <a:r>
              <a:rPr lang="en-US" sz="2000" dirty="0">
                <a:latin typeface="STKaiti"/>
                <a:ea typeface="STKaiti"/>
              </a:rPr>
              <a:t>INCIDENT_KEY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OCCUR_DATE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OCCUR_TIME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BORO</a:t>
            </a:r>
            <a:r>
              <a:rPr lang="en-US" sz="2000" dirty="0">
                <a:latin typeface="STKaiti"/>
                <a:ea typeface="+mn-lt"/>
                <a:cs typeface="+mn-lt"/>
              </a:rPr>
              <a:t>.</a:t>
            </a:r>
            <a:endParaRPr lang="en-US" sz="2000" dirty="0">
              <a:latin typeface="STKaiti"/>
              <a:ea typeface="STKaiti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Victim Information</a:t>
            </a:r>
            <a:r>
              <a:rPr lang="en-US" sz="2000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:</a:t>
            </a:r>
            <a:r>
              <a:rPr lang="en-US" sz="2000" dirty="0">
                <a:latin typeface="STKaiti"/>
                <a:ea typeface="+mn-lt"/>
                <a:cs typeface="+mn-lt"/>
              </a:rPr>
              <a:t> </a:t>
            </a:r>
            <a:r>
              <a:rPr lang="en-US" sz="2000" dirty="0">
                <a:latin typeface="STKaiti"/>
                <a:ea typeface="STKaiti"/>
              </a:rPr>
              <a:t>VIC_AGE_GROUP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VIC_SEX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VIC_RACE</a:t>
            </a:r>
            <a:r>
              <a:rPr lang="en-US" sz="2000" dirty="0">
                <a:latin typeface="STKaiti"/>
                <a:ea typeface="+mn-lt"/>
                <a:cs typeface="+mn-lt"/>
              </a:rPr>
              <a:t>.</a:t>
            </a:r>
            <a:endParaRPr lang="en-US" sz="2000" dirty="0">
              <a:latin typeface="STKaiti"/>
              <a:ea typeface="STKaiti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Perpetrator Information</a:t>
            </a:r>
            <a:r>
              <a:rPr lang="en-US" sz="2000" dirty="0">
                <a:latin typeface="STKaiti"/>
                <a:ea typeface="+mn-lt"/>
                <a:cs typeface="+mn-lt"/>
              </a:rPr>
              <a:t>: </a:t>
            </a:r>
            <a:r>
              <a:rPr lang="en-US" sz="2000" dirty="0">
                <a:latin typeface="STKaiti"/>
                <a:ea typeface="STKaiti"/>
              </a:rPr>
              <a:t>PERP_AGE_GROUP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PERP_SEX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PERP_RACE</a:t>
            </a:r>
            <a:r>
              <a:rPr lang="en-US" sz="2000" dirty="0">
                <a:latin typeface="STKaiti"/>
                <a:ea typeface="+mn-lt"/>
                <a:cs typeface="+mn-lt"/>
              </a:rPr>
              <a:t>.</a:t>
            </a:r>
            <a:endParaRPr lang="en-US" sz="2000" dirty="0">
              <a:latin typeface="STKaiti"/>
              <a:ea typeface="STKaiti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Geographical Information</a:t>
            </a:r>
            <a:r>
              <a:rPr lang="en-US" sz="2000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:</a:t>
            </a:r>
            <a:r>
              <a:rPr lang="en-US" sz="2000" dirty="0">
                <a:latin typeface="STKaiti"/>
                <a:ea typeface="+mn-lt"/>
                <a:cs typeface="+mn-lt"/>
              </a:rPr>
              <a:t> </a:t>
            </a:r>
            <a:r>
              <a:rPr lang="en-US" sz="2000" dirty="0">
                <a:latin typeface="STKaiti"/>
                <a:ea typeface="STKaiti"/>
              </a:rPr>
              <a:t>Latitude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Longitude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X_COORD_CD</a:t>
            </a:r>
            <a:r>
              <a:rPr lang="en-US" sz="2000" dirty="0">
                <a:latin typeface="STKaiti"/>
                <a:ea typeface="+mn-lt"/>
                <a:cs typeface="+mn-lt"/>
              </a:rPr>
              <a:t>, </a:t>
            </a:r>
            <a:r>
              <a:rPr lang="en-US" sz="2000" dirty="0">
                <a:latin typeface="STKaiti"/>
                <a:ea typeface="STKaiti"/>
              </a:rPr>
              <a:t>Y_COORD_CD</a:t>
            </a:r>
            <a:r>
              <a:rPr lang="en-US" sz="2000" dirty="0">
                <a:latin typeface="STKaiti"/>
                <a:ea typeface="+mn-lt"/>
                <a:cs typeface="+mn-lt"/>
              </a:rPr>
              <a:t>.</a:t>
            </a:r>
            <a:endParaRPr lang="en-US" sz="2000" dirty="0">
              <a:latin typeface="STKaiti"/>
              <a:ea typeface="STKaiti"/>
            </a:endParaRPr>
          </a:p>
          <a:p>
            <a:pPr algn="just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2000" b="1" dirty="0">
              <a:solidFill>
                <a:srgbClr val="00CAAD"/>
              </a:solidFill>
              <a:latin typeface="STKaiti"/>
              <a:ea typeface="STKaiti"/>
            </a:endParaRPr>
          </a:p>
          <a:p>
            <a:pPr algn="just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000" b="1" dirty="0">
                <a:solidFill>
                  <a:srgbClr val="00CAAD"/>
                </a:solidFill>
                <a:latin typeface="STKaiti"/>
                <a:ea typeface="+mn-lt"/>
                <a:cs typeface="+mn-lt"/>
              </a:rPr>
              <a:t>Null Values:</a:t>
            </a:r>
            <a:endParaRPr lang="en-US" sz="2000" b="1" dirty="0">
              <a:solidFill>
                <a:srgbClr val="00CAAD"/>
              </a:solidFill>
              <a:latin typeface="STKaiti"/>
              <a:ea typeface="STKaiti"/>
              <a:cs typeface="+mn-lt"/>
            </a:endParaRPr>
          </a:p>
          <a:p>
            <a:pPr algn="just"/>
            <a:r>
              <a:rPr lang="en-US" sz="2000" dirty="0">
                <a:latin typeface="STKaiti"/>
                <a:ea typeface="+mn-lt"/>
                <a:cs typeface="+mn-lt"/>
              </a:rPr>
              <a:t>Some columns have significant missing values:</a:t>
            </a:r>
            <a:endParaRPr lang="en-US" sz="2000" b="1" dirty="0">
              <a:latin typeface="STKaiti"/>
              <a:ea typeface="STKaiti"/>
            </a:endParaRPr>
          </a:p>
          <a:p>
            <a:pPr algn="just"/>
            <a:r>
              <a:rPr lang="en-US" sz="2000" b="1" dirty="0">
                <a:solidFill>
                  <a:srgbClr val="2B4450"/>
                </a:solidFill>
                <a:latin typeface="STKaiti"/>
                <a:ea typeface="STKaiti"/>
              </a:rPr>
              <a:t>LOC_OF_OCCUR_DESC</a:t>
            </a:r>
            <a:r>
              <a:rPr lang="en-US" sz="2000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:</a:t>
            </a:r>
            <a:r>
              <a:rPr lang="en-US" sz="2000" dirty="0">
                <a:latin typeface="STKaiti"/>
                <a:ea typeface="+mn-lt"/>
                <a:cs typeface="+mn-lt"/>
              </a:rPr>
              <a:t> 25,596 missing values.</a:t>
            </a:r>
            <a:endParaRPr lang="en-US" sz="2000">
              <a:latin typeface="STKaiti"/>
              <a:ea typeface="STKaiti"/>
            </a:endParaRPr>
          </a:p>
          <a:p>
            <a:pPr algn="just"/>
            <a:r>
              <a:rPr lang="en-US" sz="2000" b="1" dirty="0">
                <a:solidFill>
                  <a:srgbClr val="2B4450"/>
                </a:solidFill>
                <a:latin typeface="STKaiti"/>
                <a:ea typeface="STKaiti"/>
              </a:rPr>
              <a:t>LOC_CLASSFCTN_DESC</a:t>
            </a:r>
            <a:r>
              <a:rPr lang="en-US" sz="2000" dirty="0">
                <a:latin typeface="STKaiti"/>
                <a:ea typeface="+mn-lt"/>
                <a:cs typeface="+mn-lt"/>
              </a:rPr>
              <a:t>: 25,596 missing values.</a:t>
            </a:r>
            <a:endParaRPr lang="en-US" sz="2000">
              <a:latin typeface="STKaiti"/>
              <a:ea typeface="STKaiti"/>
            </a:endParaRPr>
          </a:p>
          <a:p>
            <a:pPr algn="just"/>
            <a:r>
              <a:rPr lang="en-US" sz="2000" b="1" dirty="0">
                <a:solidFill>
                  <a:srgbClr val="2B4450"/>
                </a:solidFill>
                <a:latin typeface="STKaiti"/>
                <a:ea typeface="STKaiti"/>
              </a:rPr>
              <a:t>LOCATION_DESC</a:t>
            </a:r>
            <a:r>
              <a:rPr lang="en-US" sz="2000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:</a:t>
            </a:r>
            <a:r>
              <a:rPr lang="en-US" sz="2000" dirty="0">
                <a:latin typeface="STKaiti"/>
                <a:ea typeface="+mn-lt"/>
                <a:cs typeface="+mn-lt"/>
              </a:rPr>
              <a:t> 14,977 missing values.</a:t>
            </a:r>
            <a:endParaRPr lang="en-US" sz="2000">
              <a:latin typeface="STKaiti"/>
              <a:ea typeface="STKaiti"/>
            </a:endParaRPr>
          </a:p>
          <a:p>
            <a:pPr algn="just"/>
            <a:r>
              <a:rPr lang="en-US" sz="2000" b="1" dirty="0">
                <a:solidFill>
                  <a:srgbClr val="2B4450"/>
                </a:solidFill>
                <a:latin typeface="STKaiti"/>
                <a:ea typeface="STKaiti"/>
              </a:rPr>
              <a:t>PERP_AGE_GROUP</a:t>
            </a: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, </a:t>
            </a:r>
            <a:r>
              <a:rPr lang="en-US" sz="2000" b="1" dirty="0">
                <a:solidFill>
                  <a:srgbClr val="2B4450"/>
                </a:solidFill>
                <a:latin typeface="STKaiti"/>
                <a:ea typeface="STKaiti"/>
              </a:rPr>
              <a:t>PERP_SEX</a:t>
            </a:r>
            <a:r>
              <a:rPr lang="en-US" sz="2000" b="1" dirty="0">
                <a:solidFill>
                  <a:srgbClr val="2B4450"/>
                </a:solidFill>
                <a:latin typeface="STKaiti"/>
                <a:ea typeface="+mn-lt"/>
                <a:cs typeface="+mn-lt"/>
              </a:rPr>
              <a:t>, </a:t>
            </a:r>
            <a:r>
              <a:rPr lang="en-US" sz="2000" b="1" dirty="0">
                <a:solidFill>
                  <a:srgbClr val="2B4450"/>
                </a:solidFill>
                <a:latin typeface="STKaiti"/>
                <a:ea typeface="STKaiti"/>
              </a:rPr>
              <a:t>PERP_RACE</a:t>
            </a:r>
            <a:r>
              <a:rPr lang="en-US" sz="2000" b="1" dirty="0">
                <a:latin typeface="STKaiti"/>
                <a:ea typeface="+mn-lt"/>
                <a:cs typeface="+mn-lt"/>
              </a:rPr>
              <a:t>: </a:t>
            </a:r>
            <a:r>
              <a:rPr lang="en-US" sz="2000" dirty="0">
                <a:latin typeface="STKaiti"/>
                <a:ea typeface="+mn-lt"/>
                <a:cs typeface="+mn-lt"/>
              </a:rPr>
              <a:t>Over 9,000 missing values each.</a:t>
            </a:r>
            <a:endParaRPr lang="en-US" sz="2000">
              <a:latin typeface="STKaiti"/>
              <a:ea typeface="STKaiti"/>
            </a:endParaRPr>
          </a:p>
          <a:p>
            <a:pPr algn="just"/>
            <a:r>
              <a:rPr lang="en-US" sz="2000" dirty="0">
                <a:latin typeface="STKaiti"/>
                <a:ea typeface="+mn-lt"/>
                <a:cs typeface="+mn-lt"/>
              </a:rPr>
              <a:t>Minimal missing values in geographical coordinates (</a:t>
            </a:r>
            <a:r>
              <a:rPr lang="en-US" sz="2000" dirty="0">
                <a:latin typeface="STKaiti"/>
                <a:ea typeface="STKaiti"/>
              </a:rPr>
              <a:t>Latitude</a:t>
            </a:r>
            <a:r>
              <a:rPr lang="en-US" sz="2000" dirty="0">
                <a:latin typeface="STKaiti"/>
                <a:ea typeface="+mn-lt"/>
                <a:cs typeface="+mn-lt"/>
              </a:rPr>
              <a:t> and </a:t>
            </a:r>
            <a:r>
              <a:rPr lang="en-US" sz="2000" dirty="0">
                <a:latin typeface="STKaiti"/>
                <a:ea typeface="STKaiti"/>
              </a:rPr>
              <a:t>Longitude</a:t>
            </a:r>
            <a:r>
              <a:rPr lang="en-US" sz="2000" dirty="0">
                <a:latin typeface="STKaiti"/>
                <a:ea typeface="+mn-lt"/>
                <a:cs typeface="+mn-lt"/>
              </a:rPr>
              <a:t> with 10 missing values).</a:t>
            </a:r>
            <a:endParaRPr lang="en-US" dirty="0">
              <a:latin typeface="STKaiti"/>
              <a:ea typeface="STKaiti"/>
            </a:endParaRPr>
          </a:p>
          <a:p>
            <a:pPr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2000" b="1" dirty="0">
              <a:latin typeface="STKaiti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ptos"/>
              <a:ea typeface="STKait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Aptos"/>
              <a:ea typeface="STKaiti"/>
            </a:endParaRPr>
          </a:p>
          <a:p>
            <a:pPr>
              <a:buFont typeface="Courier New" panose="020B0604020202020204" pitchFamily="34" charset="0"/>
              <a:buChar char="o"/>
            </a:pPr>
            <a:endParaRPr lang="en-US" sz="2400" b="1" dirty="0">
              <a:latin typeface="STKaiti"/>
              <a:ea typeface="STKaiti"/>
            </a:endParaRPr>
          </a:p>
        </p:txBody>
      </p:sp>
      <p:pic>
        <p:nvPicPr>
          <p:cNvPr id="4" name="Picture 3" descr="A person standing next to a check mark&#10;&#10;Description automatically generated">
            <a:extLst>
              <a:ext uri="{FF2B5EF4-FFF2-40B4-BE49-F238E27FC236}">
                <a16:creationId xmlns:a16="http://schemas.microsoft.com/office/drawing/2014/main" id="{F368EEAE-ADF6-95EB-ED88-99813B52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828" y="1959429"/>
            <a:ext cx="3222172" cy="32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47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Data-Driven Analysis of Shooting Incident Fatalities</vt:lpstr>
      <vt:lpstr>Agenda</vt:lpstr>
      <vt:lpstr>Introduction</vt:lpstr>
      <vt:lpstr>Project Significance</vt:lpstr>
      <vt:lpstr>Data Collection</vt:lpstr>
      <vt:lpstr>Cont....</vt:lpstr>
      <vt:lpstr>Cont....</vt:lpstr>
      <vt:lpstr>Data Analysis</vt:lpstr>
      <vt:lpstr>Cont...</vt:lpstr>
      <vt:lpstr>Exploratory Data Analysis</vt:lpstr>
      <vt:lpstr>Cont...</vt:lpstr>
      <vt:lpstr>Cont...</vt:lpstr>
      <vt:lpstr>Data Cleaning</vt:lpstr>
      <vt:lpstr>Cont...</vt:lpstr>
      <vt:lpstr>Outlier Detection</vt:lpstr>
      <vt:lpstr>Cont....</vt:lpstr>
      <vt:lpstr>Cont....</vt:lpstr>
      <vt:lpstr>Outlier Treatment</vt:lpstr>
      <vt:lpstr>Cont...</vt:lpstr>
      <vt:lpstr>Outlier Removal Before &amp; After </vt:lpstr>
      <vt:lpstr>Split Train and Test Data </vt:lpstr>
      <vt:lpstr>Data Standardization</vt:lpstr>
      <vt:lpstr>Model Training &amp; Model Evaluation</vt:lpstr>
      <vt:lpstr>Cont...</vt:lpstr>
      <vt:lpstr>Choosing Best Model </vt:lpstr>
      <vt:lpstr>Deployment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1293</cp:revision>
  <dcterms:created xsi:type="dcterms:W3CDTF">2024-11-22T14:45:14Z</dcterms:created>
  <dcterms:modified xsi:type="dcterms:W3CDTF">2024-11-25T14:45:47Z</dcterms:modified>
</cp:coreProperties>
</file>